
<file path=[Content_Types].xml><?xml version="1.0" encoding="utf-8"?>
<Types xmlns="http://schemas.openxmlformats.org/package/2006/content-types">
  <Default Extension="png" ContentType="image/png"/>
  <Default Extension="jpg&amp;ehk=" ContentType="image/jpeg"/>
  <Default Extension="jpg&amp;ehk=HqeTQUNp66e5FzSkuljGfg&amp;r=0&amp;pid=OfficeInsert" ContentType="image/jpeg"/>
  <Default Extension="jpeg" ContentType="image/jpeg"/>
  <Default Extension="rels" ContentType="application/vnd.openxmlformats-package.relationships+xml"/>
  <Default Extension="xml" ContentType="application/xml"/>
  <Default Extension="jpg&amp;ehk=Wj3mb7k46Ew5BNUyFFp7mg&amp;r=0&amp;pid=OfficeInsert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6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335" r:id="rId29"/>
    <p:sldId id="336" r:id="rId30"/>
    <p:sldId id="284" r:id="rId31"/>
    <p:sldId id="329" r:id="rId32"/>
    <p:sldId id="33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28" r:id="rId46"/>
    <p:sldId id="298" r:id="rId47"/>
    <p:sldId id="320" r:id="rId48"/>
    <p:sldId id="321" r:id="rId49"/>
    <p:sldId id="322" r:id="rId50"/>
    <p:sldId id="323" r:id="rId51"/>
    <p:sldId id="326" r:id="rId52"/>
    <p:sldId id="343" r:id="rId53"/>
    <p:sldId id="340" r:id="rId54"/>
    <p:sldId id="337" r:id="rId55"/>
    <p:sldId id="338" r:id="rId56"/>
    <p:sldId id="339" r:id="rId57"/>
    <p:sldId id="330" r:id="rId58"/>
    <p:sldId id="331" r:id="rId59"/>
    <p:sldId id="318" r:id="rId60"/>
    <p:sldId id="317" r:id="rId61"/>
    <p:sldId id="342" r:id="rId62"/>
    <p:sldId id="341" r:id="rId63"/>
    <p:sldId id="333" r:id="rId6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5B36F-A8D4-4E9F-91D9-246450686F61}" type="datetimeFigureOut">
              <a:rPr lang="hu-HU" smtClean="0"/>
              <a:t>2021. 02. 14.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7AD7C-7305-401E-BE5A-C68AA795B9A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661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3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6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30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2021. 02. 14.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0875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3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2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9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5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3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1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7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0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ockazatitoke.blog.hu/2011/03/07/az_otlet_13" TargetMode="External"/><Relationship Id="rId2" Type="http://schemas.openxmlformats.org/officeDocument/2006/relationships/image" Target="../media/image5.jpg&amp;ehk=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quotewit.blogspot.com/2014/01/knowledge-quotes.html" TargetMode="External"/><Relationship Id="rId2" Type="http://schemas.openxmlformats.org/officeDocument/2006/relationships/image" Target="../media/image6.jpg&amp;ehk=HqeTQUNp66e5FzSkuljGfg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4.0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lishi2009-2010.wikispaces.com/Failure+to+Escape" TargetMode="External"/><Relationship Id="rId2" Type="http://schemas.openxmlformats.org/officeDocument/2006/relationships/image" Target="../media/image7.jpg&amp;ehk=Wj3mb7k46Ew5BNUyFFp7mg&amp;r=0&amp;pid=OfficeInsert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urushots.com/photo/139da039517638e3de97a15157fa06c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canva.com/learn/clever-advertis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andesign.hu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retribe.com/academy/how-to-build-a-minimum-viable-platfor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vgeneracio.blog.hu/2014/03/21/validalas" TargetMode="External"/><Relationship Id="rId2" Type="http://schemas.openxmlformats.org/officeDocument/2006/relationships/hyperlink" Target="http://innovativgeneracio.blog.hu/2014/10/25/ha_csak_egy_dolgot_csinalsz_validala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ora.com/How-do-you-define-a-pivot" TargetMode="External"/><Relationship Id="rId2" Type="http://schemas.openxmlformats.org/officeDocument/2006/relationships/hyperlink" Target="http://en.wikipedia.org/wiki/Product/market_f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nnovativgeneracio.blog.hu/2014/03/21/validalas" TargetMode="External"/><Relationship Id="rId4" Type="http://schemas.openxmlformats.org/officeDocument/2006/relationships/hyperlink" Target="http://innovativgeneracio.blog.hu/2014/10/25/ha_csak_egy_dolgot_csinalsz_validala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vgeneracio.blog.hu/2014/03/21/validalas" TargetMode="External"/><Relationship Id="rId2" Type="http://schemas.openxmlformats.org/officeDocument/2006/relationships/hyperlink" Target="http://innovativgeneracio.blog.hu/2014/10/25/ha_csak_egy_dolgot_csinalsz_validal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anstartupmachine.com/posts/5-traits-of-early-evangelists" TargetMode="External"/><Relationship Id="rId4" Type="http://schemas.openxmlformats.org/officeDocument/2006/relationships/hyperlink" Target="http://theleanstartup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vgeneracio.blog.hu/2014/03/21/validalas" TargetMode="External"/><Relationship Id="rId2" Type="http://schemas.openxmlformats.org/officeDocument/2006/relationships/hyperlink" Target="http://innovativgeneracio.blog.hu/2014/10/25/ha_csak_egy_dolgot_csinalsz_validal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heleanstartup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vgeneracio.blog.hu/2014/03/21/validalas" TargetMode="External"/><Relationship Id="rId2" Type="http://schemas.openxmlformats.org/officeDocument/2006/relationships/hyperlink" Target="http://innovativgeneracio.blog.hu/2014/10/25/ha_csak_egy_dolgot_csinalsz_validala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A/B_testin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forbes.hu/uzlet/konyhafelujitasnak-indult-3d-mobilapp-lett-a-vege-magyar-fejlesztokto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rRL5X7k2pY" TargetMode="External"/><Relationship Id="rId2" Type="http://schemas.openxmlformats.org/officeDocument/2006/relationships/hyperlink" Target="https://www.youtube.com/watch?v=B5iMIAkESO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bMw1rmXfsI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innovativgeneracio.blog.hu/2014/03/21/validalas" TargetMode="External"/><Relationship Id="rId3" Type="http://schemas.openxmlformats.org/officeDocument/2006/relationships/hyperlink" Target="https://gurushots.com/photo/d3c1948254f88822eff65e4e99b27bd5" TargetMode="External"/><Relationship Id="rId7" Type="http://schemas.openxmlformats.org/officeDocument/2006/relationships/hyperlink" Target="http://innovativgeneracio.blog.hu/2014/10/25/ha_csak_egy_dolgot_csinalsz_validalas" TargetMode="External"/><Relationship Id="rId2" Type="http://schemas.openxmlformats.org/officeDocument/2006/relationships/hyperlink" Target="https://gurushots.com/photo/139da039517638e3de97a15157fa06c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bMw1rmXfsI" TargetMode="External"/><Relationship Id="rId5" Type="http://schemas.openxmlformats.org/officeDocument/2006/relationships/hyperlink" Target="https://www.sharetribe.com/academy/how-to-build-a-minimum-viable-platform/" TargetMode="External"/><Relationship Id="rId4" Type="http://schemas.openxmlformats.org/officeDocument/2006/relationships/hyperlink" Target="http://www.leandesign.hu/" TargetMode="External"/><Relationship Id="rId9" Type="http://schemas.openxmlformats.org/officeDocument/2006/relationships/hyperlink" Target="https://forbes.hu/uzlet/konyhafelujitasnak-indult-3d-mobilapp-lett-a-vege-magyar-fejlesztokto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CAA96-3D68-40CE-B322-50ECE9482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Innovatív vállalkozás menedzsment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AB726-5F0C-4B31-9421-47C6CFBE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8346" y="4935745"/>
            <a:ext cx="9228201" cy="1645920"/>
          </a:xfrm>
        </p:spPr>
        <p:txBody>
          <a:bodyPr>
            <a:normAutofit/>
          </a:bodyPr>
          <a:lstStyle/>
          <a:p>
            <a:pPr algn="r"/>
            <a:r>
              <a:rPr lang="hu-HU" sz="2000" dirty="0" smtClean="0"/>
              <a:t>2. előadás és szeminárium </a:t>
            </a:r>
            <a:endParaRPr lang="hu-HU" sz="2000" dirty="0"/>
          </a:p>
          <a:p>
            <a:pPr algn="r"/>
            <a:r>
              <a:rPr lang="hu-HU" sz="2000" dirty="0"/>
              <a:t>Dr. Hegyi  Barbara</a:t>
            </a:r>
          </a:p>
          <a:p>
            <a:pPr algn="r"/>
            <a:r>
              <a:rPr lang="hu-HU" sz="2000" dirty="0" smtClean="0"/>
              <a:t>bhegyi@inf.elte.hu</a:t>
            </a:r>
            <a:endParaRPr lang="hu-HU" sz="2000" dirty="0" smtClean="0"/>
          </a:p>
        </p:txBody>
      </p:sp>
    </p:spTree>
    <p:extLst>
      <p:ext uri="{BB962C8B-B14F-4D97-AF65-F5344CB8AC3E}">
        <p14:creationId xmlns:p14="http://schemas.microsoft.com/office/powerpoint/2010/main" val="11348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EC0D297-7471-4F3C-BD39-5610B4321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3" t="29113" r="33919" b="29973"/>
          <a:stretch/>
        </p:blipFill>
        <p:spPr>
          <a:xfrm>
            <a:off x="633999" y="1704379"/>
            <a:ext cx="6912217" cy="314897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BE0BD2A-6D24-4065-B793-FA4CC217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r>
              <a:rPr lang="hu-HU" sz="3700" dirty="0"/>
              <a:t>Lehetőség „felfedezés” </a:t>
            </a:r>
            <a:r>
              <a:rPr lang="hu-HU" sz="3700" dirty="0" err="1"/>
              <a:t>vs</a:t>
            </a:r>
            <a:r>
              <a:rPr lang="hu-HU" sz="3700" dirty="0"/>
              <a:t>. lehetőség alakítás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480759-BA49-49F0-9345-21F773CC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2306647"/>
            <a:ext cx="3706761" cy="386473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800" dirty="0"/>
              <a:t> Az </a:t>
            </a:r>
            <a:r>
              <a:rPr lang="hu-HU" sz="2800" dirty="0" err="1"/>
              <a:t>entrepreneurship</a:t>
            </a:r>
            <a:r>
              <a:rPr lang="hu-HU" sz="2800" dirty="0"/>
              <a:t> elméletek egyik központi kérdése, hogy a vállalkozási lehetőségeket </a:t>
            </a:r>
            <a:r>
              <a:rPr lang="hu-HU" sz="2800" b="1" dirty="0"/>
              <a:t>szándékos keresés nélkül</a:t>
            </a:r>
            <a:r>
              <a:rPr lang="hu-HU" sz="2800" dirty="0"/>
              <a:t>, többé kevésbé véletlenül fedezik fel,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800" dirty="0"/>
              <a:t> vagy a vállalkozási lehetőségek </a:t>
            </a:r>
            <a:r>
              <a:rPr lang="hu-HU" sz="2800" b="1" dirty="0"/>
              <a:t>szándékos keresés</a:t>
            </a:r>
            <a:r>
              <a:rPr lang="hu-HU" sz="2800" dirty="0"/>
              <a:t> eredményei</a:t>
            </a:r>
          </a:p>
          <a:p>
            <a:pPr>
              <a:buFont typeface="Arial" panose="020B0604020202020204" pitchFamily="34" charset="0"/>
              <a:buChar char="•"/>
            </a:pPr>
            <a:endParaRPr lang="hu-HU" sz="2800" dirty="0"/>
          </a:p>
          <a:p>
            <a:pPr marL="0" indent="0">
              <a:buNone/>
            </a:pPr>
            <a:endParaRPr lang="hu-HU" sz="28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2384385" y="5671595"/>
            <a:ext cx="289367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>
                <a:solidFill>
                  <a:schemeClr val="accent2">
                    <a:lumMod val="50000"/>
                  </a:schemeClr>
                </a:solidFill>
              </a:rPr>
              <a:t>Ti mit gondoltok?</a:t>
            </a:r>
            <a:endParaRPr lang="hu-HU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0D0F2B-5025-453D-A4F0-8899F892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Lehetőségek felfedezése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91AEC-8EA4-4A07-B3A4-C8B63791D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 e megközelítés szerint a vállalkozási lehetőségek objektív jelenségek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 lehetőségek </a:t>
            </a:r>
            <a:r>
              <a:rPr lang="hu-HU" dirty="0" err="1"/>
              <a:t>exogén</a:t>
            </a:r>
            <a:r>
              <a:rPr lang="hu-HU" dirty="0"/>
              <a:t> hatásként, a külső környezet, a technológiai adottságok, a fogyasztói igények, demográfiai jellemzők vagy az ipar és a piac változásaiból származnak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objektív vállalkozási lehetőségek objektíven léteznek és függetlenek a személyek percepcióitól (észleléseitől) vagy tevékenységeitől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azonban ezeket a lehetőségeket is csak éber piaci szereplők veszik észre, akik képesek ezeket felfedezni és kiaknázni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természetesen a lehetőség(</a:t>
            </a:r>
            <a:r>
              <a:rPr lang="hu-HU" dirty="0" err="1"/>
              <a:t>ek</a:t>
            </a:r>
            <a:r>
              <a:rPr lang="hu-HU" dirty="0"/>
              <a:t>) </a:t>
            </a:r>
            <a:r>
              <a:rPr lang="hu-HU" b="1" dirty="0"/>
              <a:t>mielőbbi</a:t>
            </a:r>
            <a:r>
              <a:rPr lang="hu-HU" dirty="0"/>
              <a:t> felfedezése is fontos szempont</a:t>
            </a:r>
          </a:p>
        </p:txBody>
      </p:sp>
    </p:spTree>
    <p:extLst>
      <p:ext uri="{BB962C8B-B14F-4D97-AF65-F5344CB8AC3E}">
        <p14:creationId xmlns:p14="http://schemas.microsoft.com/office/powerpoint/2010/main" val="38994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0D0F2B-5025-453D-A4F0-8899F892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Lehetőségek (ki)alakítása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F91AEC-8EA4-4A07-B3A4-C8B63791D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 e megközelítés szerint a vállalkozási lehetőségek </a:t>
            </a:r>
            <a:r>
              <a:rPr lang="hu-HU" b="1" dirty="0"/>
              <a:t>szubjektív  jelenségek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vállalkozási lehetőségek nem függetlenek a személyek percepcióitól (észleléseitől) vagy tevékenységeitől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lehetőségeket e felfogás szerint ki kell alakítani, alakítani kell, hogy vállalkozási lehetőségként értelmezhetők legyenek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 lehetőségek a vállalkozók tevékenységei, reakciói és új termékek, szolgáltatások létrehozása iránti elkötelezettsége és elszántsága révén alakulnak 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vállalkozási lehetőségek tehát nem léteznek objektíven, csakis a vállalkozók saját hitére alapozva jönnek létre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824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B32074-EFE5-48F8-8C62-A29B4B04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Vállalkozási lehetőségek közösség(</a:t>
            </a:r>
            <a:r>
              <a:rPr lang="hu-HU" dirty="0" err="1"/>
              <a:t>ek</a:t>
            </a:r>
            <a:r>
              <a:rPr lang="hu-HU" dirty="0"/>
              <a:t>) általi </a:t>
            </a:r>
            <a:r>
              <a:rPr lang="hu-HU" dirty="0" err="1"/>
              <a:t>validálása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E73252-18C2-4CE6-ADFF-DBD4A3920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vállalkozók tehát saját maguk is a lehetőségek forrásai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kialakított/ elképzelt vállalkozási lehetőségek mentén elindítják piaci tevékenységeiket, figyelik a piaci szereplők visszajelzéséit, hozzáigazítják a terméket/szolgáltatást a felmerült igényekhez és folytatják piaci tevékenységüket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97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8ACF43-84BE-4E12-BFF3-EAFC290E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Vállalkozási lehetőségek felfedezése </a:t>
            </a:r>
            <a:r>
              <a:rPr lang="hu-HU" dirty="0" err="1"/>
              <a:t>vs</a:t>
            </a:r>
            <a:r>
              <a:rPr lang="hu-HU" dirty="0"/>
              <a:t>. (ki)alakítása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5AD23C-214F-4EAA-A9C2-F61B2856A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1566701"/>
          </a:xfrm>
        </p:spPr>
        <p:txBody>
          <a:bodyPr/>
          <a:lstStyle/>
          <a:p>
            <a:r>
              <a:rPr lang="hu-HU" b="1" dirty="0"/>
              <a:t>Felfedezés</a:t>
            </a:r>
          </a:p>
          <a:p>
            <a:r>
              <a:rPr lang="hu-HU" dirty="0"/>
              <a:t>- objektíven létező lehetőséget feltételez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449972E-0349-42A0-9E1B-8114B6C45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1566701"/>
          </a:xfrm>
        </p:spPr>
        <p:txBody>
          <a:bodyPr/>
          <a:lstStyle/>
          <a:p>
            <a:r>
              <a:rPr lang="hu-HU" b="1" dirty="0"/>
              <a:t>(Ki)alakítás</a:t>
            </a:r>
          </a:p>
          <a:p>
            <a:r>
              <a:rPr lang="hu-HU" dirty="0"/>
              <a:t>- szubjektíven feltárandó és alakítandó lehetőségre épül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7E5B62C3-F865-4FC8-9D6A-773C35452132}"/>
              </a:ext>
            </a:extLst>
          </p:cNvPr>
          <p:cNvSpPr txBox="1">
            <a:spLocks/>
          </p:cNvSpPr>
          <p:nvPr/>
        </p:nvSpPr>
        <p:spPr>
          <a:xfrm>
            <a:off x="3679610" y="3939578"/>
            <a:ext cx="4663440" cy="1566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Mindkettő éber vállalkozói attitűdöt feltételez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Előfordulhat a két elmélet kombinációja szerinti megvalósítás</a:t>
            </a:r>
          </a:p>
        </p:txBody>
      </p:sp>
    </p:spTree>
    <p:extLst>
      <p:ext uri="{BB962C8B-B14F-4D97-AF65-F5344CB8AC3E}">
        <p14:creationId xmlns:p14="http://schemas.microsoft.com/office/powerpoint/2010/main" val="291569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A49A89-8B4F-487A-BD62-ADED45DEF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000" dirty="0"/>
              <a:t>A keresés jelentősége a vállalkozási lehetőségek feltárásában</a:t>
            </a:r>
          </a:p>
        </p:txBody>
      </p:sp>
    </p:spTree>
    <p:extLst>
      <p:ext uri="{BB962C8B-B14F-4D97-AF65-F5344CB8AC3E}">
        <p14:creationId xmlns:p14="http://schemas.microsoft.com/office/powerpoint/2010/main" val="12280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209C9F-CAAA-4AA5-952B-D905CD90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Passzív hozzáállás  - lehetőségek megtalálása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E2763B-7469-4475-AB2D-BA7C9CA8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8188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lehetőség véletlen felfedezése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ismeretlen dolog, amelyet korábban nem fedeztek/ismertek fel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emberek az ismeretlent nem tudják keresni (ha nem tudja mit keres, miként találna?)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/>
              <a:t>egyszerűen esély vagy szerencse kérdése volna?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NEM! Csak az éber piaci szereplő képes </a:t>
            </a:r>
            <a:r>
              <a:rPr lang="hu-HU" dirty="0" err="1"/>
              <a:t>észrevenni</a:t>
            </a:r>
            <a:r>
              <a:rPr lang="hu-HU" dirty="0"/>
              <a:t> a lehetőséget!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ebben az esetben a lehetőség felfedezése sem szerencse, sem szándékos keresés eredménye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olyan dolgok kerülnek jellemzően ezzel az attitűddel felfedezésre, amelyek eddig a piacon észrevétlenek maradtak –&gt;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Nem hagyható tehát figyelmen kívül a vállalkozó azon képessége, amellyel képes </a:t>
            </a:r>
            <a:r>
              <a:rPr lang="hu-HU" dirty="0" err="1"/>
              <a:t>észrevenni</a:t>
            </a:r>
            <a:r>
              <a:rPr lang="hu-HU" dirty="0"/>
              <a:t> a piaci lehetőséget, éber és megfelelő időben tárja fel a lehetőséget, valamint az új terméket vagy szolgáltatást jó időzítéssel vezeti be a piacra!!!!</a:t>
            </a:r>
          </a:p>
        </p:txBody>
      </p:sp>
    </p:spTree>
    <p:extLst>
      <p:ext uri="{BB962C8B-B14F-4D97-AF65-F5344CB8AC3E}">
        <p14:creationId xmlns:p14="http://schemas.microsoft.com/office/powerpoint/2010/main" val="4247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AEDC58-4029-4DF0-AC03-1A568199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Lehetőségek megtalálása – aktív kereső hozzáállással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FD886E-90F8-4504-926D-D24F64624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lehetőség felfedezése lehet egy aktív kutatás – piackutatás vagy tudományos kutatás – eredménye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származhat a környezet folyamatos figyeléséből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fogyasztói visszajelzésekből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piacon megjelent új termékek figyeléséből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új üzleti ötletek elemzéséből</a:t>
            </a:r>
          </a:p>
        </p:txBody>
      </p:sp>
    </p:spTree>
    <p:extLst>
      <p:ext uri="{BB962C8B-B14F-4D97-AF65-F5344CB8AC3E}">
        <p14:creationId xmlns:p14="http://schemas.microsoft.com/office/powerpoint/2010/main" val="345511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B2D5D33-5E54-4914-B63F-49C2BC76D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4340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70B993-EFB2-4FD0-AE4C-F0D137F6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Miért lehetséges, hogy egyes piaci szereplők feltárnak új vállalkozási lehetőségeket, mások pedig nem? </a:t>
            </a:r>
          </a:p>
        </p:txBody>
      </p:sp>
    </p:spTree>
    <p:extLst>
      <p:ext uri="{BB962C8B-B14F-4D97-AF65-F5344CB8AC3E}">
        <p14:creationId xmlns:p14="http://schemas.microsoft.com/office/powerpoint/2010/main" val="13666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23C59D-D78E-417F-B329-D3600CAA4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Különbségek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E85108-1159-4A7C-9106-6A650C34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kiemelten fontos a szándék és/vagy a képesség valamilyen új dolog keresésére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folyamatos „figyelő” magatartás, éber „üzemmód”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keresési technikák ismerete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magasabb szintű információ feldolgozási képesség</a:t>
            </a:r>
          </a:p>
        </p:txBody>
      </p:sp>
    </p:spTree>
    <p:extLst>
      <p:ext uri="{BB962C8B-B14F-4D97-AF65-F5344CB8AC3E}">
        <p14:creationId xmlns:p14="http://schemas.microsoft.com/office/powerpoint/2010/main" val="20592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5979A9-3AC0-4A06-8CF8-5915513F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Mai elméletek és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AE39AD-EBD9-43BC-AFB9-120CE41D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011680"/>
            <a:ext cx="10753725" cy="425659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Az innovatív vállalkozásban felmerülő döntések - különböző megközelítések: hatékonyságra épülő döntéshozatal (</a:t>
            </a:r>
            <a:r>
              <a:rPr lang="hu-HU" dirty="0" err="1"/>
              <a:t>effectuation</a:t>
            </a:r>
            <a:r>
              <a:rPr lang="hu-HU" dirty="0"/>
              <a:t>) és ok-okozati összefüggésekre épülő döntéshozatal (</a:t>
            </a:r>
            <a:r>
              <a:rPr lang="hu-HU" dirty="0" err="1"/>
              <a:t>causation</a:t>
            </a:r>
            <a:r>
              <a:rPr lang="hu-HU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Különböző módszerek a vállalkozás lehetőségeinek feltárására: lehetőség felfedezése és a vállalkozói lehetőség alakítása, különbségek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Vállalkozói lehetőségek közösségek általi </a:t>
            </a:r>
            <a:r>
              <a:rPr lang="hu-HU" dirty="0" err="1"/>
              <a:t>validálása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 keresés jelentősége a vállalkozási lehetőségek feltárásában: </a:t>
            </a:r>
            <a:r>
              <a:rPr lang="hu-HU" dirty="0" err="1"/>
              <a:t>akítv</a:t>
            </a:r>
            <a:r>
              <a:rPr lang="hu-HU" dirty="0"/>
              <a:t> és passzív attitűd, az éberség szerepe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 megszerzett tudás szerepe a vállalkozási lehetőségek észlelésében; A véletlen felfedezés jelentése és jelentősége,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Ötletek piacra vitelének lépései, Ötletek </a:t>
            </a:r>
            <a:r>
              <a:rPr lang="hu-HU" dirty="0" err="1"/>
              <a:t>validálása</a:t>
            </a:r>
            <a:r>
              <a:rPr lang="hu-HU" dirty="0"/>
              <a:t>, LEAN módszer a vállalkozási ötletek tesztelésében, Minimum </a:t>
            </a:r>
            <a:r>
              <a:rPr lang="hu-HU" dirty="0" err="1"/>
              <a:t>Viable</a:t>
            </a:r>
            <a:r>
              <a:rPr lang="hu-HU" dirty="0"/>
              <a:t> </a:t>
            </a:r>
            <a:r>
              <a:rPr lang="hu-HU" dirty="0" err="1" smtClean="0"/>
              <a:t>Product</a:t>
            </a:r>
            <a:r>
              <a:rPr lang="hu-HU" dirty="0" smtClean="0"/>
              <a:t>, </a:t>
            </a:r>
            <a:r>
              <a:rPr lang="hu-HU" dirty="0" err="1" smtClean="0"/>
              <a:t>Validation</a:t>
            </a:r>
            <a:r>
              <a:rPr lang="hu-HU" dirty="0" smtClean="0"/>
              <a:t> </a:t>
            </a:r>
            <a:r>
              <a:rPr lang="hu-HU" dirty="0" err="1" smtClean="0"/>
              <a:t>board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</a:t>
            </a:r>
            <a:r>
              <a:rPr lang="hu-HU" dirty="0" smtClean="0"/>
              <a:t>Az ötlet egyedisége, megkülönböztető jellemvonások, USP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3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0EA4B4-0A83-4F28-85B8-092A468D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600" dirty="0"/>
              <a:t>A megszerzett tudás szerepe a vállalkozási lehetőségek észlelésében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82BCD4-40A6-4062-ACC8-2774C108A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/prior </a:t>
            </a:r>
            <a:r>
              <a:rPr lang="hu-HU" dirty="0" err="1"/>
              <a:t>knowledge</a:t>
            </a:r>
            <a:r>
              <a:rPr lang="hu-HU" dirty="0"/>
              <a:t>/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2200" dirty="0"/>
              <a:t>Forrás: </a:t>
            </a:r>
            <a:r>
              <a:rPr lang="hu-HU" sz="2200" dirty="0" err="1"/>
              <a:t>Sarasvathy</a:t>
            </a:r>
            <a:r>
              <a:rPr lang="hu-HU" sz="2200" dirty="0"/>
              <a:t> és I&amp;E </a:t>
            </a:r>
            <a:r>
              <a:rPr lang="hu-HU" sz="2200" dirty="0" err="1"/>
              <a:t>Basics</a:t>
            </a:r>
            <a:r>
              <a:rPr lang="hu-HU" sz="2200" dirty="0"/>
              <a:t> </a:t>
            </a:r>
            <a:r>
              <a:rPr lang="hu-HU" sz="2200" dirty="0" err="1"/>
              <a:t>blueprint</a:t>
            </a:r>
            <a:r>
              <a:rPr lang="hu-HU" sz="2200" dirty="0"/>
              <a:t> alapján saját szerkesztés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világos látható&#10;&#10;A leírás nagyon megbízható">
            <a:extLst>
              <a:ext uri="{FF2B5EF4-FFF2-40B4-BE49-F238E27FC236}">
                <a16:creationId xmlns:a16="http://schemas.microsoft.com/office/drawing/2014/main" id="{7FE4EB26-260D-4C53-9E8A-06BC77A3B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9091" t="318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DC7ACBF-29B4-4A77-9BC9-EB86E1078803}"/>
              </a:ext>
            </a:extLst>
          </p:cNvPr>
          <p:cNvSpPr txBox="1"/>
          <p:nvPr/>
        </p:nvSpPr>
        <p:spPr>
          <a:xfrm>
            <a:off x="811453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Cím: </a:t>
            </a:r>
            <a:r>
              <a:rPr kumimoji="0" lang="hu-HU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3" tooltip="http://quotewit.blogspot.com/2014/01/knowledge-quotes.html"/>
              </a:rPr>
              <a:t>Fénykép</a:t>
            </a:r>
            <a:r>
              <a:rPr kumimoji="0" lang="hu-HU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készítette: Ismeretlen a készítő, licenc: </a:t>
            </a:r>
            <a:r>
              <a:rPr kumimoji="0" lang="hu-HU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 tooltip="https://creativecommons.org/licenses/by-nc-nd/4.0/"/>
              </a:rPr>
              <a:t>CC BY-NC-ND</a:t>
            </a:r>
            <a:endParaRPr kumimoji="0" lang="hu-HU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5261523-0D95-46AE-A5BE-BB179DDF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214566" cy="1658198"/>
          </a:xfrm>
        </p:spPr>
        <p:txBody>
          <a:bodyPr>
            <a:normAutofit/>
          </a:bodyPr>
          <a:lstStyle/>
          <a:p>
            <a:r>
              <a:rPr lang="hu-HU" sz="4600">
                <a:solidFill>
                  <a:srgbClr val="FFFFFF"/>
                </a:solidFill>
              </a:rPr>
              <a:t>Fontos tényezők a vállalkozási lehetőségek feltárásában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91C3A9-C580-440C-8BC0-133AC5640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57730"/>
            <a:ext cx="6638543" cy="37186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 folyamatos – aktív vagy passzív – kereső attitűd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 éberség és magas fokú információ feldolgozási képesség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 megszerzett tudás, tapasztalat, piac- vagy iparág ismerete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Piac ismerete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Vásárlói igények és problémák ismerete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>
                <a:solidFill>
                  <a:srgbClr val="FFFFFF"/>
                </a:solidFill>
              </a:rPr>
              <a:t>Annak ismerete, hogy a piaci szükségleteket milyen módon lehet kielégíteni</a:t>
            </a:r>
          </a:p>
          <a:p>
            <a:pPr marL="0" indent="0">
              <a:buNone/>
            </a:pPr>
            <a:endParaRPr 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B02553-40EC-4BFF-AF77-151F7231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megszerzett tudás szerepe a vállalkozási lehetőségek feltárásában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91111D-CCAC-4981-AF91-C273D90F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879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munkatapasztalat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oktatásban szerzett tudás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eseményeken, társadalmi hálózatokban és egyéb közösségekben szerzett tapasztalat (kapcsolati háló, </a:t>
            </a:r>
            <a:r>
              <a:rPr lang="hu-HU" dirty="0" err="1"/>
              <a:t>networking</a:t>
            </a:r>
            <a:r>
              <a:rPr lang="hu-HU" dirty="0"/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Mindezek együttesen egy úgynevezett „tudás folyosót” alkotnak (</a:t>
            </a:r>
            <a:r>
              <a:rPr lang="hu-HU" dirty="0" err="1">
                <a:sym typeface="Wingdings" panose="05000000000000000000" pitchFamily="2" charset="2"/>
              </a:rPr>
              <a:t>knowledge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 smtClean="0">
                <a:sym typeface="Wingdings" panose="05000000000000000000" pitchFamily="2" charset="2"/>
              </a:rPr>
              <a:t>corridor</a:t>
            </a:r>
            <a:r>
              <a:rPr lang="hu-HU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 A megszerzett tudás és tapasztalat a lehetőségek felfedezését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egy meghatározott út mentén/ terület vonatkozásában engedi csak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Nem mindig teszi lehetővé az összes – esetlegesen más területen is fennálló – lehetőség észlelését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Az alternatívák összehasonlítását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Azon lehetőség kiválasztását, amelybe a leginkább érdemes befektetni</a:t>
            </a:r>
            <a:endParaRPr lang="hu-H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4D99A34-32E7-47E9-BFDA-ABD63C1F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026499" y="2154975"/>
            <a:ext cx="3383936" cy="328241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4FC26ED-974C-402E-99CD-3E0E55BC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hu-HU" dirty="0"/>
              <a:t>A megszerzett tudás szerepe a vállalkozási lehetőségek feltárásában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01FB2A-CAAC-4B55-A76B-2C1C6F441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5611" cy="37661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vállalkozó csak azokat a lehetőségeket fogja észlelni, amelyeket a korábbi tudása/tapasztalatai alapján észrevesz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megszerzett tudás befolyásolja a vállalkozó cselekedeteit, piaci tevékenységét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kognitív korlátok és a speciális tudás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>
                <a:sym typeface="Wingdings" panose="05000000000000000000" pitchFamily="2" charset="2"/>
              </a:rPr>
              <a:t> kizárják az összes lehetséges változat feltárását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>
                <a:sym typeface="Wingdings" panose="05000000000000000000" pitchFamily="2" charset="2"/>
              </a:rPr>
              <a:t> ezért nagyon fontos a vállalkozás csapatának összetétele!!!!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48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0EA4B4-0A83-4F28-85B8-092A468D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600" dirty="0"/>
              <a:t>A megszerzett tudás szerepe a vállalkozási lehetőségek (ki)alakításában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82BCD4-40A6-4062-ACC8-2774C108A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/prior </a:t>
            </a:r>
            <a:r>
              <a:rPr lang="hu-HU" dirty="0" err="1"/>
              <a:t>knowledge</a:t>
            </a:r>
            <a:r>
              <a:rPr lang="hu-HU" dirty="0"/>
              <a:t>; </a:t>
            </a:r>
            <a:r>
              <a:rPr lang="hu-HU" dirty="0" err="1"/>
              <a:t>opportunity</a:t>
            </a:r>
            <a:r>
              <a:rPr lang="hu-HU" dirty="0"/>
              <a:t> </a:t>
            </a:r>
            <a:r>
              <a:rPr lang="hu-HU" dirty="0" err="1"/>
              <a:t>creation</a:t>
            </a:r>
            <a:r>
              <a:rPr lang="hu-H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03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31DAFE-3961-4A57-8B25-0762CCF4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megszerzett tudás szerepe a vállalkozási lehetőségek (ki)alakításában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FDB9E2-D532-4764-BDCA-A372CEDA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951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vállalkozási lehetőségek alakításának elmélete szerint a vállalkozó hátra hagyja a járt utakat és maga alakít ki új módszereket, vagy új tudást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ha valaki túlságosan támaszkodik a korábbi területen megszerzett tapasztalatára, megnehezítheti, hogy új piaci területeket tárjon fel, vagy maga új piacot alkosson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vállalkozási lehetőségek alakítása azt jelenti, hogy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Magában a lehetőség alakításban szerez tapasztalatot valaki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Nem korlátozza az erőfeszítéseit és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Ismétlődő folyamatot feltételez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vagyis a vállalkozó nem az ismert megoldások mentén halad, hanem új utakat teremt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a legjobb új vállalkozási lehetőségek nyilván nem feltétlenül a régi megoldásokban gyökereznek</a:t>
            </a:r>
          </a:p>
        </p:txBody>
      </p:sp>
    </p:spTree>
    <p:extLst>
      <p:ext uri="{BB962C8B-B14F-4D97-AF65-F5344CB8AC3E}">
        <p14:creationId xmlns:p14="http://schemas.microsoft.com/office/powerpoint/2010/main" val="27981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0EA4B4-0A83-4F28-85B8-092A468DD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600" dirty="0"/>
              <a:t>A véletlen felfedezés szerepe a vállalkozási lehetőségek alakításában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82BCD4-40A6-4062-ACC8-2774C108A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/</a:t>
            </a:r>
            <a:r>
              <a:rPr lang="hu-HU" dirty="0" err="1"/>
              <a:t>serendipity</a:t>
            </a:r>
            <a:r>
              <a:rPr lang="hu-H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709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5A62FF-3ECF-4078-8772-9E4EB72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is az a véletlen felfedezés?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480FD6-3768-4D71-AE96-5A55CA10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„kellemes meglepetés”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más, mint amit eredetileg kerestünk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jobban illeszkedik az igényekhez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olyan keresési tevékenység, amely a vállalkozó által nem várt felfedezéshez vezet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szerencse azonban csak a lehetőség keresésének területén fordul elő!!!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véletlen balesetek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szerencse és a véletlen felfedezés között az a különbség, hogy a szerencse nem feltételezi a vállalkozó bármilyen előzetesen megszerzett tudását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– a lehetőséget azonban fel kell tudni ismerni!</a:t>
            </a:r>
          </a:p>
        </p:txBody>
      </p:sp>
    </p:spTree>
    <p:extLst>
      <p:ext uri="{BB962C8B-B14F-4D97-AF65-F5344CB8AC3E}">
        <p14:creationId xmlns:p14="http://schemas.microsoft.com/office/powerpoint/2010/main" val="28415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853F3A-9FE3-4467-84CB-3DD269E9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Véletlen felfedezések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415086-718A-49DC-A927-7BE507AC5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4412179" cy="460115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(1) </a:t>
            </a:r>
            <a:r>
              <a:rPr lang="hu-HU" dirty="0" err="1">
                <a:solidFill>
                  <a:schemeClr val="accent1">
                    <a:lumMod val="75000"/>
                  </a:schemeClr>
                </a:solidFill>
              </a:rPr>
              <a:t>Kolombusz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– Amerika felfedezése – új utat keresett Indiába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 tapasztalata volt utak feltárásában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Limitálta az addigi tudás (a), h hova juthat 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Váratlan felfedezés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Valaminek a felfedezése, amiről addig nem tudtunk és nem kerestük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Véletlen!!!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4AC4C01-8CDF-4A92-9740-97A4FAC82A5F}"/>
              </a:ext>
            </a:extLst>
          </p:cNvPr>
          <p:cNvSpPr txBox="1">
            <a:spLocks/>
          </p:cNvSpPr>
          <p:nvPr/>
        </p:nvSpPr>
        <p:spPr>
          <a:xfrm>
            <a:off x="5904639" y="2011679"/>
            <a:ext cx="4412179" cy="460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(2) Penicillin felfedezése – </a:t>
            </a:r>
            <a:r>
              <a:rPr kumimoji="0" lang="hu-H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Flemming</a:t>
            </a: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7472" marR="0" lvl="1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aktívan kísérleteket végzett</a:t>
            </a:r>
          </a:p>
          <a:p>
            <a:pPr marL="347472" marR="0" lvl="1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korábbi kísérleti eredmény szennyezetté vált</a:t>
            </a:r>
          </a:p>
          <a:p>
            <a:pPr marL="347472" marR="0" lvl="1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Antibakteriális lehetőségekkel kísérletezett</a:t>
            </a:r>
          </a:p>
          <a:p>
            <a:pPr marL="347472" marR="0" lvl="1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7472" marR="0" lvl="1" indent="-342900" algn="l" defTabSz="914400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u-HU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1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Véletlen felfedezés – másfajta hasznosítás - Post it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* 3M munkatársa – újfajta ragasztóanyag – nem terjedt el- másfajta hasznosítása lett</a:t>
            </a:r>
          </a:p>
          <a:p>
            <a:r>
              <a:rPr lang="hu-HU" dirty="0" smtClean="0"/>
              <a:t>* sárga hulladékpapír – énekeskönyv</a:t>
            </a:r>
          </a:p>
          <a:p>
            <a:r>
              <a:rPr lang="hu-HU" dirty="0" smtClean="0"/>
              <a:t>* https</a:t>
            </a:r>
            <a:r>
              <a:rPr lang="hu-HU" dirty="0"/>
              <a:t>://hu.wikipedia.org/wiki/Post-it</a:t>
            </a:r>
          </a:p>
        </p:txBody>
      </p:sp>
      <p:pic>
        <p:nvPicPr>
          <p:cNvPr id="4" name="Kép 3" descr="&lt;strong&gt;Post It&lt;/strong&gt; Note by MrNamelessIT on Deviant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35" y="1837823"/>
            <a:ext cx="7864643" cy="58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5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55A27B-4B7A-40FF-BA3F-19DB4AB0FC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6600" dirty="0"/>
              <a:t>Az innovatív vállalkozásban felmerülő döntések – különböző megközelítések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9524FC5-1F3C-4880-9049-CFE677EE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2292398"/>
          </a:xfrm>
        </p:spPr>
        <p:txBody>
          <a:bodyPr>
            <a:normAutofit/>
          </a:bodyPr>
          <a:lstStyle/>
          <a:p>
            <a:r>
              <a:rPr lang="hu-HU" dirty="0"/>
              <a:t>/</a:t>
            </a:r>
            <a:r>
              <a:rPr lang="hu-HU" dirty="0" err="1"/>
              <a:t>effectuation</a:t>
            </a:r>
            <a:r>
              <a:rPr lang="hu-HU" dirty="0"/>
              <a:t>- </a:t>
            </a:r>
            <a:r>
              <a:rPr lang="hu-HU" dirty="0" err="1"/>
              <a:t>causation</a:t>
            </a:r>
            <a:r>
              <a:rPr lang="hu-HU" dirty="0"/>
              <a:t>/</a:t>
            </a:r>
          </a:p>
          <a:p>
            <a:endParaRPr lang="hu-HU" dirty="0"/>
          </a:p>
          <a:p>
            <a:r>
              <a:rPr lang="hu-HU" sz="2000" dirty="0"/>
              <a:t>Forrás: </a:t>
            </a:r>
            <a:r>
              <a:rPr lang="hu-HU" sz="2000" dirty="0" err="1"/>
              <a:t>Sarasvathy</a:t>
            </a:r>
            <a:r>
              <a:rPr lang="hu-HU" sz="2000" dirty="0"/>
              <a:t> és I&amp;E </a:t>
            </a:r>
            <a:r>
              <a:rPr lang="hu-HU" sz="2000" dirty="0" err="1"/>
              <a:t>Basics</a:t>
            </a:r>
            <a:r>
              <a:rPr lang="hu-HU" sz="2000" dirty="0"/>
              <a:t> </a:t>
            </a:r>
            <a:r>
              <a:rPr lang="hu-HU" sz="2000" dirty="0" err="1"/>
              <a:t>blueprint</a:t>
            </a:r>
            <a:r>
              <a:rPr lang="hu-HU" sz="2000" dirty="0"/>
              <a:t> alapján saját szerkesztés</a:t>
            </a:r>
          </a:p>
        </p:txBody>
      </p:sp>
    </p:spTree>
    <p:extLst>
      <p:ext uri="{BB962C8B-B14F-4D97-AF65-F5344CB8AC3E}">
        <p14:creationId xmlns:p14="http://schemas.microsoft.com/office/powerpoint/2010/main" val="12872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610D7C-C556-47E4-86EF-E4FB9D5E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6" y="499533"/>
            <a:ext cx="10772775" cy="1658198"/>
          </a:xfrm>
        </p:spPr>
        <p:txBody>
          <a:bodyPr/>
          <a:lstStyle/>
          <a:p>
            <a:r>
              <a:rPr lang="hu-HU" dirty="0" err="1"/>
              <a:t>Juxtapositioning</a:t>
            </a:r>
            <a:r>
              <a:rPr lang="hu-HU" dirty="0"/>
              <a:t> – </a:t>
            </a:r>
            <a:r>
              <a:rPr lang="hu-HU" dirty="0" smtClean="0"/>
              <a:t>ellentétes egymás </a:t>
            </a:r>
            <a:r>
              <a:rPr lang="hu-HU" dirty="0"/>
              <a:t>mellé helyezés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1176CF1-97A9-4719-A292-6721BE7E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egymásnak ellentmondó vagy ellentétes dolgok egymás mellé helyezése figyelemfelhívás vagy új termék kialakítása céljából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az egymás mellé helyezés a véletlen felfedezés formális működési területe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váratlan összefüggések teremtése különböző – egymástól távol eső dolgok között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szükséges feltétele a véletlen felfedezésnek, nem ugyanaz mint a szerencse!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5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" y="2806861"/>
            <a:ext cx="5123726" cy="2882096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9F610D7C-C556-47E4-86EF-E4FB9D5E6AE2}"/>
              </a:ext>
            </a:extLst>
          </p:cNvPr>
          <p:cNvSpPr txBox="1">
            <a:spLocks/>
          </p:cNvSpPr>
          <p:nvPr/>
        </p:nvSpPr>
        <p:spPr>
          <a:xfrm>
            <a:off x="115747" y="198592"/>
            <a:ext cx="10772775" cy="1658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 smtClean="0"/>
              <a:t>Juxtapositioning</a:t>
            </a:r>
            <a:r>
              <a:rPr lang="hu-HU" dirty="0" smtClean="0"/>
              <a:t> – ellentétes egymás mellé helyezés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73" y="2806861"/>
            <a:ext cx="5123727" cy="288209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219919" y="6331352"/>
            <a:ext cx="1206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00" dirty="0"/>
              <a:t>Forrás: </a:t>
            </a:r>
            <a:r>
              <a:rPr lang="hu-HU" sz="1000" dirty="0">
                <a:hlinkClick r:id="rId4"/>
              </a:rPr>
              <a:t>https://</a:t>
            </a:r>
            <a:r>
              <a:rPr lang="hu-HU" sz="1000" dirty="0" smtClean="0">
                <a:hlinkClick r:id="rId4"/>
              </a:rPr>
              <a:t>gurushots.com/photo/139da039517638e3de97a15157fa06c6</a:t>
            </a:r>
            <a:r>
              <a:rPr lang="hu-HU" sz="1000" dirty="0"/>
              <a:t> és https://gurushots.com/photo/d3c1948254f88822eff65e4e99b27bd5</a:t>
            </a:r>
            <a:endParaRPr lang="hu-HU" sz="1000" dirty="0" smtClean="0"/>
          </a:p>
          <a:p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41680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Juxtapositioning</a:t>
            </a:r>
            <a:r>
              <a:rPr lang="hu-HU" dirty="0"/>
              <a:t> – ellentétes egymás mellé </a:t>
            </a:r>
            <a:r>
              <a:rPr lang="hu-HU" dirty="0" smtClean="0"/>
              <a:t>helyezés a termék egyediségének hangsúlyozására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9712" y="3014311"/>
            <a:ext cx="10753725" cy="3766185"/>
          </a:xfrm>
        </p:spPr>
        <p:txBody>
          <a:bodyPr>
            <a:normAutofit fontScale="92500" lnSpcReduction="10000"/>
          </a:bodyPr>
          <a:lstStyle/>
          <a:p>
            <a:endParaRPr lang="hu-HU" dirty="0" smtClean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>
              <a:hlinkClick r:id="rId2"/>
            </a:endParaRPr>
          </a:p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://www.canva.com/learn/clever-advertising/</a:t>
            </a:r>
            <a:endParaRPr lang="hu-HU" dirty="0"/>
          </a:p>
        </p:txBody>
      </p:sp>
      <p:pic>
        <p:nvPicPr>
          <p:cNvPr id="1026" name="Picture 2" descr="http://www.otokpa.com/wp-content/uploads/2012/12/FEDEX_AMERICA(pp_w1200_h799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83" y="1554515"/>
            <a:ext cx="4173027" cy="27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deevee.com/aimages/201004/14/ikea-shoe-cabinet-pink-print-220961-adeev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2" y="2013283"/>
            <a:ext cx="3058616" cy="436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ple hug through a love letter in Australia Post print 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230" y="1849997"/>
            <a:ext cx="2258762" cy="324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3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1DB9DA-AAEE-47EF-942F-1015DD337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Vállalkozói ötletek </a:t>
            </a:r>
            <a:r>
              <a:rPr lang="hu-HU" dirty="0" err="1"/>
              <a:t>validálása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2AF336A-6E01-4F16-821D-DCA37CA86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715" y="4463143"/>
            <a:ext cx="9664371" cy="2050835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FontTx/>
              <a:buChar char="-"/>
            </a:pPr>
            <a:r>
              <a:rPr lang="hu-HU" dirty="0" smtClean="0"/>
              <a:t>Az ötletek piaci tesztelésének lépései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 LEAN elvek felhasználása a piaci tesztelésben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Az MVP kialakítása a </a:t>
            </a:r>
            <a:r>
              <a:rPr lang="hu-HU" dirty="0" err="1" smtClean="0"/>
              <a:t>validálási</a:t>
            </a:r>
            <a:r>
              <a:rPr lang="hu-HU" dirty="0" smtClean="0"/>
              <a:t> lépések és a LEAN elvek felhasználásának eredményeképp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Az ötletek </a:t>
            </a:r>
            <a:r>
              <a:rPr lang="hu-HU" dirty="0" err="1" smtClean="0"/>
              <a:t>validálásához</a:t>
            </a:r>
            <a:r>
              <a:rPr lang="hu-HU" dirty="0" smtClean="0"/>
              <a:t> segítséget nyújtó keretrendszer: </a:t>
            </a:r>
            <a:r>
              <a:rPr lang="hu-HU" dirty="0" err="1" smtClean="0"/>
              <a:t>Validation</a:t>
            </a:r>
            <a:r>
              <a:rPr lang="hu-HU" dirty="0" smtClean="0"/>
              <a:t> </a:t>
            </a:r>
            <a:r>
              <a:rPr lang="hu-HU" dirty="0" err="1" smtClean="0"/>
              <a:t>board</a:t>
            </a:r>
            <a:r>
              <a:rPr lang="hu-HU" dirty="0" smtClean="0"/>
              <a:t> </a:t>
            </a:r>
          </a:p>
          <a:p>
            <a:pPr marL="457200" indent="-457200">
              <a:buFontTx/>
              <a:buChar char="-"/>
            </a:pPr>
            <a:endParaRPr lang="hu-HU" dirty="0"/>
          </a:p>
          <a:p>
            <a:endParaRPr lang="hu-HU" dirty="0"/>
          </a:p>
          <a:p>
            <a:r>
              <a:rPr lang="hu-HU" sz="1800" dirty="0"/>
              <a:t>Forrás: I&amp;E </a:t>
            </a:r>
            <a:r>
              <a:rPr lang="hu-HU" sz="1800" dirty="0" err="1"/>
              <a:t>Basics</a:t>
            </a:r>
            <a:r>
              <a:rPr lang="hu-HU" sz="1800" dirty="0"/>
              <a:t> </a:t>
            </a:r>
            <a:r>
              <a:rPr lang="hu-HU" sz="1800" dirty="0" err="1"/>
              <a:t>blueprint</a:t>
            </a:r>
            <a:r>
              <a:rPr lang="hu-HU" sz="1800" dirty="0"/>
              <a:t> alapján saját szerkesztés</a:t>
            </a:r>
          </a:p>
        </p:txBody>
      </p:sp>
    </p:spTree>
    <p:extLst>
      <p:ext uri="{BB962C8B-B14F-4D97-AF65-F5344CB8AC3E}">
        <p14:creationId xmlns:p14="http://schemas.microsoft.com/office/powerpoint/2010/main" val="8414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CCF1FC-F488-40D9-9F50-5511AEA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Vállalkozói ötletek piaci </a:t>
            </a:r>
            <a:r>
              <a:rPr lang="hu-HU" dirty="0" smtClean="0"/>
              <a:t>tesztelésének/</a:t>
            </a:r>
            <a:r>
              <a:rPr lang="hu-HU" dirty="0" err="1" smtClean="0"/>
              <a:t>validálásának</a:t>
            </a:r>
            <a:r>
              <a:rPr lang="hu-HU" dirty="0" smtClean="0"/>
              <a:t> </a:t>
            </a:r>
            <a:r>
              <a:rPr lang="hu-HU" dirty="0"/>
              <a:t>lépései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302855-F907-40A0-AE45-6F5EB2A13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26885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legjobbnak tűnő termék vagy szolgáltatási ötlet sem ér semmit fizetőképes vásárlók/felhasználók nélkül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éles piaci bevezetés előtti megmérettetés nélkülözhetetlen és a hasznos visszajelzések beépítése a termék vagy szolgáltatás véglegesítési folyamataiba igazán kedvező hatást eredményezhet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alábbi lépések segítenek a folyamat megtervezésében és megértésében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CAF189E-757D-4EBA-91BB-4A524F4DAD3E}"/>
              </a:ext>
            </a:extLst>
          </p:cNvPr>
          <p:cNvSpPr txBox="1"/>
          <p:nvPr/>
        </p:nvSpPr>
        <p:spPr>
          <a:xfrm>
            <a:off x="3048000" y="5158138"/>
            <a:ext cx="550627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 ötletem válasz valamilyen problémára?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Vannak potenciális vevők?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Létezik ilyen piac?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Foglalkozik más is ezzel?</a:t>
            </a:r>
          </a:p>
        </p:txBody>
      </p:sp>
    </p:spTree>
    <p:extLst>
      <p:ext uri="{BB962C8B-B14F-4D97-AF65-F5344CB8AC3E}">
        <p14:creationId xmlns:p14="http://schemas.microsoft.com/office/powerpoint/2010/main" val="24056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CCF1FC-F488-40D9-9F50-5511AEA7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Vállalkozói ötletek piaci </a:t>
            </a:r>
            <a:r>
              <a:rPr lang="hu-HU" dirty="0" smtClean="0"/>
              <a:t>tesztelésének/</a:t>
            </a:r>
            <a:r>
              <a:rPr lang="hu-HU" dirty="0" err="1" smtClean="0"/>
              <a:t>validálásának</a:t>
            </a:r>
            <a:r>
              <a:rPr lang="hu-HU" dirty="0" smtClean="0"/>
              <a:t> </a:t>
            </a:r>
            <a:r>
              <a:rPr lang="hu-HU" dirty="0"/>
              <a:t>lépései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3302855-F907-40A0-AE45-6F5EB2A13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hu-HU" dirty="0"/>
              <a:t>Írd le a termék koncepciódat</a:t>
            </a:r>
          </a:p>
          <a:p>
            <a:pPr marL="713232" lvl="1" indent="-457200">
              <a:buFont typeface="Wingdings" panose="05000000000000000000" pitchFamily="2" charset="2"/>
              <a:buChar char="§"/>
            </a:pPr>
            <a:r>
              <a:rPr lang="hu-HU" dirty="0"/>
              <a:t>Kik a te vásárlóid?</a:t>
            </a:r>
          </a:p>
          <a:p>
            <a:pPr marL="713232" lvl="1" indent="-457200">
              <a:buFont typeface="Wingdings" panose="05000000000000000000" pitchFamily="2" charset="2"/>
              <a:buChar char="§"/>
            </a:pPr>
            <a:r>
              <a:rPr lang="hu-HU" dirty="0"/>
              <a:t>Melyek az ő problémái?</a:t>
            </a:r>
          </a:p>
          <a:p>
            <a:pPr marL="713232" lvl="1" indent="-457200">
              <a:buFont typeface="Wingdings" panose="05000000000000000000" pitchFamily="2" charset="2"/>
              <a:buChar char="§"/>
            </a:pPr>
            <a:r>
              <a:rPr lang="hu-HU" dirty="0"/>
              <a:t>Hogy oldja meg a terméked a problémáit?</a:t>
            </a:r>
          </a:p>
          <a:p>
            <a:pPr marL="713232" lvl="1" indent="-457200">
              <a:buFont typeface="Wingdings" panose="05000000000000000000" pitchFamily="2" charset="2"/>
              <a:buChar char="§"/>
            </a:pPr>
            <a:r>
              <a:rPr lang="hu-HU" dirty="0"/>
              <a:t>Melyek a termék legfontosabb (kulcs) tulajdonságai, amelyek egyedivé teszik?</a:t>
            </a:r>
          </a:p>
          <a:p>
            <a:pPr marL="914400" lvl="2" indent="-457200">
              <a:buFont typeface="Wingdings" panose="05000000000000000000" pitchFamily="2" charset="2"/>
              <a:buChar char="§"/>
            </a:pPr>
            <a:r>
              <a:rPr lang="hu-HU" dirty="0"/>
              <a:t>Amennyire lehetséges, első körben limitált jellemzőket kell megadni, amely alapján a potenciális vásárlók dönteni tudnak</a:t>
            </a:r>
          </a:p>
          <a:p>
            <a:pPr marL="0" indent="0">
              <a:buNone/>
            </a:pPr>
            <a:r>
              <a:rPr lang="hu-HU" dirty="0"/>
              <a:t>2) Ne agonizálj minden egyes részlet kitalálása felett, dönts mielőbb! Az időzítés a siker </a:t>
            </a:r>
            <a:r>
              <a:rPr lang="hu-HU" dirty="0" err="1"/>
              <a:t>záloga</a:t>
            </a:r>
            <a:r>
              <a:rPr lang="hu-HU" dirty="0"/>
              <a:t> is!</a:t>
            </a:r>
          </a:p>
          <a:p>
            <a:pPr marL="598932" lvl="1">
              <a:buFont typeface="Wingdings" panose="05000000000000000000" pitchFamily="2" charset="2"/>
              <a:buChar char="§"/>
            </a:pPr>
            <a:r>
              <a:rPr lang="hu-HU" dirty="0"/>
              <a:t>Elég elegendő információt gyűjteni potenciális fogyasztókkal folytatott interjúkból, piaci adatokból, stb., 100%-os információ úgysem lesz </a:t>
            </a:r>
          </a:p>
        </p:txBody>
      </p:sp>
    </p:spTree>
    <p:extLst>
      <p:ext uri="{BB962C8B-B14F-4D97-AF65-F5344CB8AC3E}">
        <p14:creationId xmlns:p14="http://schemas.microsoft.com/office/powerpoint/2010/main" val="21125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CF536-4B6C-45D9-A024-EAA90D5D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Vállalkozói ötletek piaci </a:t>
            </a:r>
            <a:r>
              <a:rPr lang="hu-HU" dirty="0" smtClean="0"/>
              <a:t>tesztelésének/</a:t>
            </a:r>
            <a:r>
              <a:rPr lang="hu-HU" dirty="0" err="1" smtClean="0"/>
              <a:t>validálásának</a:t>
            </a:r>
            <a:r>
              <a:rPr lang="hu-HU" dirty="0" smtClean="0"/>
              <a:t> </a:t>
            </a:r>
            <a:r>
              <a:rPr lang="hu-HU" dirty="0"/>
              <a:t>lépései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E8B86-6817-4388-9707-C2A7E247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3) a csapat ötletelésének is határt kell szabni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le kell írni az összes feltételezést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nem kell számtalan lehetséges változatról </a:t>
            </a:r>
            <a:r>
              <a:rPr lang="hu-HU" dirty="0" err="1"/>
              <a:t>ötletelni</a:t>
            </a:r>
            <a:r>
              <a:rPr lang="hu-HU" dirty="0"/>
              <a:t>, inkább mielőbb dönteni és tesztelni, hogy a potenciális fogyasztók mit szólnak hozzá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  <a:p>
            <a:pPr marL="0" indent="0">
              <a:buNone/>
            </a:pPr>
            <a:r>
              <a:rPr lang="hu-HU" dirty="0"/>
              <a:t>4) Az ötletek tesztelése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szakértők megkérdezése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fogyasztó típusától függően: telefonos, weboldalas megkérdezés, utcai teszt, olcsó reklámok, stb.</a:t>
            </a:r>
          </a:p>
        </p:txBody>
      </p:sp>
    </p:spTree>
    <p:extLst>
      <p:ext uri="{BB962C8B-B14F-4D97-AF65-F5344CB8AC3E}">
        <p14:creationId xmlns:p14="http://schemas.microsoft.com/office/powerpoint/2010/main" val="1817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CF536-4B6C-45D9-A024-EAA90D5D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Vállalkozói ötletek piaci tesztelésének </a:t>
            </a:r>
            <a:r>
              <a:rPr lang="hu-HU" dirty="0" smtClean="0"/>
              <a:t>/</a:t>
            </a:r>
            <a:r>
              <a:rPr lang="hu-HU" dirty="0" err="1" smtClean="0"/>
              <a:t>validálásának</a:t>
            </a:r>
            <a:r>
              <a:rPr lang="hu-HU" dirty="0" smtClean="0"/>
              <a:t> lépései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E8B86-6817-4388-9707-C2A7E247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/>
              <a:t>5) saját ismeretségi hálózat felhasználása a tesztelésben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nagyon sok hasznos információ nyerhető – jobb több ismerőst megkérdezni, mint kevés embert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de! udvariasságból nem teljesen őszinte visszajelzésekkel is találkozhatunk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6) Az interjú/teszt kérdések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irányuljanak a probléma megismerésére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arra, h azon probléma megoldására van-e már más megoldásuk és abban mit szeretnek legjobban/mi frusztrálja őket/stb.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mi lenne számukra a legideálisabb…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nagyon sok értékes információ nyerhető</a:t>
            </a:r>
          </a:p>
        </p:txBody>
      </p:sp>
    </p:spTree>
    <p:extLst>
      <p:ext uri="{BB962C8B-B14F-4D97-AF65-F5344CB8AC3E}">
        <p14:creationId xmlns:p14="http://schemas.microsoft.com/office/powerpoint/2010/main" val="80162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CF536-4B6C-45D9-A024-EAA90D5D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Vállalkozói ötletek piaci </a:t>
            </a:r>
            <a:r>
              <a:rPr lang="hu-HU" dirty="0" smtClean="0"/>
              <a:t>tesztelésének/</a:t>
            </a:r>
            <a:r>
              <a:rPr lang="hu-HU" dirty="0" err="1" smtClean="0"/>
              <a:t>validálásának</a:t>
            </a:r>
            <a:r>
              <a:rPr lang="hu-HU" dirty="0" smtClean="0"/>
              <a:t> </a:t>
            </a:r>
            <a:r>
              <a:rPr lang="hu-HU" dirty="0"/>
              <a:t>lépései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4E8B86-6817-4388-9707-C2A7E247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7) mindig meg kell kérdezni , hogy „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miért?” </a:t>
            </a:r>
            <a:r>
              <a:rPr lang="hu-HU" dirty="0"/>
              <a:t>– a legértékesebb információ nyerhető ki ezekből a válaszokból</a:t>
            </a:r>
          </a:p>
          <a:p>
            <a:r>
              <a:rPr lang="hu-HU" dirty="0"/>
              <a:t>8</a:t>
            </a:r>
            <a:r>
              <a:rPr lang="hu-HU" dirty="0">
                <a:solidFill>
                  <a:schemeClr val="tx1"/>
                </a:solidFill>
              </a:rPr>
              <a:t>)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a termék „értéküzenete”: </a:t>
            </a:r>
            <a:r>
              <a:rPr lang="hu-HU" dirty="0"/>
              <a:t>mi az a hozzáadott érték, amelyet csak az én termékem tud nyújtani? Miben lesz más, mint az eddig elérhető termékek? Milyen többletet tud számomra nyújtani? -  a termék értékének, egyediségének meghatározása – </a:t>
            </a:r>
            <a:r>
              <a:rPr lang="hu-HU" dirty="0" err="1"/>
              <a:t>value</a:t>
            </a:r>
            <a:r>
              <a:rPr lang="hu-HU" dirty="0"/>
              <a:t> </a:t>
            </a:r>
            <a:r>
              <a:rPr lang="hu-HU" dirty="0" err="1"/>
              <a:t>proposition</a:t>
            </a:r>
            <a:endParaRPr lang="hu-HU" dirty="0"/>
          </a:p>
          <a:p>
            <a:r>
              <a:rPr lang="hu-HU" dirty="0" smtClean="0"/>
              <a:t>(vagy 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selling</a:t>
            </a:r>
            <a:r>
              <a:rPr lang="hu-HU" dirty="0" smtClean="0"/>
              <a:t> </a:t>
            </a:r>
            <a:r>
              <a:rPr lang="hu-HU" dirty="0" err="1" smtClean="0"/>
              <a:t>position</a:t>
            </a:r>
            <a:r>
              <a:rPr lang="hu-HU" dirty="0" smtClean="0"/>
              <a:t> –USP)</a:t>
            </a:r>
            <a:endParaRPr lang="hu-HU" dirty="0"/>
          </a:p>
          <a:p>
            <a:r>
              <a:rPr lang="hu-HU" dirty="0"/>
              <a:t>9) Kedvelni az ötletedet (lájkolni) nem ugyanaz, mint megvenni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Ha valaki azt mondja, hogy ez egy fantasztikus ötlet, kérdezd meg, hogy miért?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Vigyázni kell az ismeretségi körben a fals pozitív visszajelzésekkel</a:t>
            </a:r>
          </a:p>
          <a:p>
            <a:r>
              <a:rPr lang="hu-HU" dirty="0"/>
              <a:t>10) Kezdj neki és élvezd a kalandot!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Vázold fel az ötletedet idegeneknek, potenciális partnereknek, befektetőknek!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Alakíts csapatot, akikkel piacra viheted a terméket!</a:t>
            </a:r>
          </a:p>
          <a:p>
            <a:pPr lvl="2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82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23754-811D-4570-A2ED-E2D0C61F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298144"/>
          </a:xfrm>
        </p:spPr>
        <p:txBody>
          <a:bodyPr>
            <a:normAutofit/>
          </a:bodyPr>
          <a:lstStyle/>
          <a:p>
            <a:r>
              <a:rPr lang="hu-HU" sz="6000" dirty="0"/>
              <a:t>LEAN elvek az innovatív vállalkozási ötletek </a:t>
            </a:r>
            <a:r>
              <a:rPr lang="hu-HU" sz="6000" dirty="0" err="1"/>
              <a:t>validálásában</a:t>
            </a:r>
            <a:endParaRPr lang="hu-HU" sz="600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187531C-438C-4698-9D9E-DE0524E81D53}"/>
              </a:ext>
            </a:extLst>
          </p:cNvPr>
          <p:cNvSpPr txBox="1"/>
          <p:nvPr/>
        </p:nvSpPr>
        <p:spPr>
          <a:xfrm>
            <a:off x="7484012" y="5767415"/>
            <a:ext cx="390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2"/>
              </a:rPr>
              <a:t>www.leandesign.hu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</a:t>
            </a:r>
          </a:p>
        </p:txBody>
      </p:sp>
    </p:spTree>
    <p:extLst>
      <p:ext uri="{BB962C8B-B14F-4D97-AF65-F5344CB8AC3E}">
        <p14:creationId xmlns:p14="http://schemas.microsoft.com/office/powerpoint/2010/main" val="5575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BF3B04-085C-4C95-AD53-03A43D8C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54" y="0"/>
            <a:ext cx="10772775" cy="1658198"/>
          </a:xfrm>
        </p:spPr>
        <p:txBody>
          <a:bodyPr/>
          <a:lstStyle/>
          <a:p>
            <a:r>
              <a:rPr lang="hu-HU" dirty="0"/>
              <a:t>Vállalkozói döntések – Hatékonyságra épülő megközelítés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F2BC31-320E-42AB-85C1-F3DE61905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7" y="1545907"/>
            <a:ext cx="10753725" cy="15285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vállalkozók folyamatosan döntéseket hoznak és azok szerint </a:t>
            </a:r>
            <a:r>
              <a:rPr lang="hu-HU" dirty="0" err="1"/>
              <a:t>cselekszenek</a:t>
            </a:r>
            <a:r>
              <a:rPr lang="hu-HU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vannak azonos módszerek és elvek, amelyek a döntések vonatkozásában a sikerhez hozzájárulnak?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B39AEF8-AE74-456E-9AE3-27FDC7164752}"/>
              </a:ext>
            </a:extLst>
          </p:cNvPr>
          <p:cNvSpPr txBox="1"/>
          <p:nvPr/>
        </p:nvSpPr>
        <p:spPr>
          <a:xfrm>
            <a:off x="337931" y="2735271"/>
            <a:ext cx="47575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Hatékonyságra épülő megközelítés (</a:t>
            </a:r>
            <a:r>
              <a:rPr kumimoji="0" lang="hu-H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effectuation</a:t>
            </a: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Előnyben részesíti az ötletekre épülő, eladható, fogyasztói igényekkel alátámasztott terméket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Teszi a tehetőt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Stakeholderek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/együttműködők elkötelezettségére alapoz: a saját maga által keresett és kiválasztott partnerekkel közös értékek létrehozására törekszik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egy logikai keretrendszer, amely termékek és szolgáltatások létrehozását célozza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 erőforrások, amelyekkel rendelkezem, adottak, és abból indulok ki, hogy azokból mit lehet kihozni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583E126-EB50-406C-BB41-7CF860D793B8}"/>
              </a:ext>
            </a:extLst>
          </p:cNvPr>
          <p:cNvSpPr txBox="1"/>
          <p:nvPr/>
        </p:nvSpPr>
        <p:spPr>
          <a:xfrm>
            <a:off x="5519943" y="2896078"/>
            <a:ext cx="4757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1" i="0" u="sng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Nem jelent: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1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srgbClr val="F03B5E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rendszert, amely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megmondja,h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mikor és mit kell tenni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döntési algoritmust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Nem tervezést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Egy konkrét utat, amelyre egy egész üzletet lehet alapozni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u-HU" sz="1800" b="1" i="0" u="none" strike="noStrike" kern="1200" cap="none" spc="0" normalizeH="0" baseline="0" noProof="0" dirty="0">
              <a:ln>
                <a:noFill/>
              </a:ln>
              <a:solidFill>
                <a:srgbClr val="F03B5E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9AA0483-24AA-49E8-9A5D-5A51AB373CF5}"/>
              </a:ext>
            </a:extLst>
          </p:cNvPr>
          <p:cNvCxnSpPr>
            <a:cxnSpLocks/>
          </p:cNvCxnSpPr>
          <p:nvPr/>
        </p:nvCxnSpPr>
        <p:spPr>
          <a:xfrm>
            <a:off x="5625857" y="3306417"/>
            <a:ext cx="3849447" cy="2451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03D750F-AA15-46F3-BE6B-E9B2101A861F}"/>
              </a:ext>
            </a:extLst>
          </p:cNvPr>
          <p:cNvCxnSpPr/>
          <p:nvPr/>
        </p:nvCxnSpPr>
        <p:spPr>
          <a:xfrm flipH="1">
            <a:off x="5924341" y="3074504"/>
            <a:ext cx="3550963" cy="2683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67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27FA0-E215-4D52-B0B3-08F2177B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74AB8C-E2A6-43FA-8BF7-1EEF031A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 </a:t>
            </a:r>
            <a:r>
              <a:rPr lang="hu-HU" b="1" dirty="0" err="1"/>
              <a:t>lean</a:t>
            </a:r>
            <a:r>
              <a:rPr lang="hu-HU" dirty="0"/>
              <a:t>  (eredeti jelentése: ’karcsú’) egy </a:t>
            </a:r>
            <a:r>
              <a:rPr lang="hu-HU" b="1" dirty="0"/>
              <a:t>vállalatszervezési, vállalatirányítási rendszer</a:t>
            </a:r>
            <a:r>
              <a:rPr lang="hu-HU" dirty="0"/>
              <a:t>, amelynek célja, hogy a vállalat minél gazdaságosabban állítsa elő a termékeit, szolgáltatásait.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</a:t>
            </a:r>
            <a:r>
              <a:rPr lang="hu-HU" dirty="0" err="1"/>
              <a:t>lean</a:t>
            </a:r>
            <a:r>
              <a:rPr lang="hu-HU" dirty="0"/>
              <a:t> vállalat a tevékenységeit elsősorban az alapján alakítja ki, hogy a vevő számára mi az érték. Ami a vevő számára nem teremt értéket, amiért a vevő nem fizet, azt a </a:t>
            </a:r>
            <a:r>
              <a:rPr lang="hu-HU" dirty="0" err="1"/>
              <a:t>lean</a:t>
            </a:r>
            <a:r>
              <a:rPr lang="hu-HU" dirty="0"/>
              <a:t> veszteségnek (pazarlásnak) tekinti, és a munkafolyamatok hatékonyságát ezeknek a veszteségeknek a megelőzésével, megszüntetésével vagy minimálisra csökkentésével növeli.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 </a:t>
            </a:r>
            <a:r>
              <a:rPr lang="hu-HU" i="1" dirty="0"/>
              <a:t>vevő</a:t>
            </a:r>
            <a:r>
              <a:rPr lang="hu-HU" dirty="0"/>
              <a:t> a </a:t>
            </a:r>
            <a:r>
              <a:rPr lang="hu-HU" dirty="0" err="1"/>
              <a:t>lean</a:t>
            </a:r>
            <a:r>
              <a:rPr lang="hu-HU" dirty="0"/>
              <a:t> esetében nem csak a vállalat vásárlóit, megrendelőit jelenti (ők a </a:t>
            </a:r>
            <a:r>
              <a:rPr lang="hu-HU" i="1" dirty="0"/>
              <a:t>külső vevők</a:t>
            </a:r>
            <a:r>
              <a:rPr lang="hu-HU" dirty="0"/>
              <a:t>), hanem a vállalaton belül egy olyan másik osztály, részleg munkatársait is (ők a </a:t>
            </a:r>
            <a:r>
              <a:rPr lang="hu-HU" i="1" dirty="0"/>
              <a:t>belső vevők</a:t>
            </a:r>
            <a:r>
              <a:rPr lang="hu-HU" dirty="0"/>
              <a:t>), aki az egy másik osztály vagy részleg által előállított termékekkel, szolgáltatásokkal tovább foglalkoznak, mielőtt azok a külső vevőkhöz érnek.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156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6797E8-3C63-43FF-A97A-C22C4DEB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LEAN elvek az innovatív vállalkozási ötletek </a:t>
            </a:r>
            <a:r>
              <a:rPr lang="hu-HU" dirty="0" err="1"/>
              <a:t>validálásában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A87AA4-324F-4BA5-8111-A008EB28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legtöbb vállalkozás azzal kezdi, hogy akár hosszú hónapokig, évekig is dolgozik egy terméket, amelyet szerintük a fogyasztók akarnak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Tökéletesítgetik a jónak vélt terméket, nagyon hosszú időt áldozva erre, anélkül, hogy valaha is megkérdezték volna a potenciális fogyasztót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ha ezek után nem sikerül a vásárlók megnyerése, a vállalkozás elbukik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LEAN elveket alkalmazva a vállalkozásban, miközben az ötletek tesztelése folyik, nem káosz teremtődik, hanem rendszer,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LEAN megközelítés megmutatja, miként kell kormányozni egy vállalkozást, mikor kell irányt váltani és miként lehetséges a vállalkozás növekedése maximális igényesség mellett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LEAN nemcsak arról szól, hogy miként lehet eredményt elérni minél kevesebb ráfordítással, hanem arról is, hogyha bukni kell egy ötlettel, akkor az történjen meg minél előbb és olcsóbban</a:t>
            </a:r>
          </a:p>
        </p:txBody>
      </p:sp>
    </p:spTree>
    <p:extLst>
      <p:ext uri="{BB962C8B-B14F-4D97-AF65-F5344CB8AC3E}">
        <p14:creationId xmlns:p14="http://schemas.microsoft.com/office/powerpoint/2010/main" val="1085597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50C45B-6E28-425B-9B94-CBE26EDF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LEAN módszer lényege – dolgozz okosabban, ne keményebben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3A314B-221B-404D-9A85-F837646F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 LEAN metodológia szerint a kérdés nem az, hogy „miként lehet az adott terméket megépíteni/kialakítani/legyártani”, hanem az, hogy „meg kell-e építeni ezt a terméket?”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„lehet egy fenntartható üzleti modellt építeni e köré a szolgáltatás /termék köré?”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ez a megközelítés több, mint egy puszta elméleti felvetés, ez a kísérlet lehet a cég első terméke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ha ez a kísérlet sikeres, akkor a vállalkozó hozzáláthat: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/>
              <a:t>Hogy összegyűjtse a korai követőket/felhasználókat, elkezdje felvenni az alkalmazottakat a jövőbeli fejlesztésekhez, vagy más iterációkhoz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mire  a termék készen áll arra, hogy széles körben terjesszék, addigra kiépített vevőkörrel rendelkezik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csak olyan termék vagy szolgáltatás gyártása indul csak el,  amelyre van kereslet és valódi problémára jelentenek megoldást</a:t>
            </a:r>
          </a:p>
        </p:txBody>
      </p:sp>
    </p:spTree>
    <p:extLst>
      <p:ext uri="{BB962C8B-B14F-4D97-AF65-F5344CB8AC3E}">
        <p14:creationId xmlns:p14="http://schemas.microsoft.com/office/powerpoint/2010/main" val="207108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21CCAD-A904-4581-B650-7F43F28E3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MVP – minimum </a:t>
            </a:r>
            <a:r>
              <a:rPr lang="hu-HU" dirty="0" err="1"/>
              <a:t>viable</a:t>
            </a:r>
            <a:r>
              <a:rPr lang="hu-HU" dirty="0"/>
              <a:t> </a:t>
            </a:r>
            <a:r>
              <a:rPr lang="hu-HU" dirty="0" err="1"/>
              <a:t>product</a:t>
            </a:r>
            <a:r>
              <a:rPr lang="hu-HU" dirty="0"/>
              <a:t> </a:t>
            </a:r>
            <a:br>
              <a:rPr lang="hu-HU" dirty="0"/>
            </a:br>
            <a:r>
              <a:rPr lang="hu-HU" sz="4000" dirty="0"/>
              <a:t>/ minimális látható-bemutatható termék/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85A702-4FE6-4CAB-BB8F-5539D2507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LEAN startup elv az építs/ mérj/ tanulj a visszajelzésekből és építs újra ismétlődő láncra épül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első lépés kiválasztani azt a problémát, amelyet meg szeretnénk oldani, a következő pedig egy MVP fejlesztése, amely erre a problémára megoldást jelenthet, hogy minél előbb elkezdődhessen a tanulási folyamat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ha az MVP elkészült, a startup elkezdheti izzítani a motorjait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ez a folyamat magába foglal olyan kérdéseket is, amelyek </a:t>
            </a:r>
          </a:p>
          <a:p>
            <a:pPr marL="0" indent="0">
              <a:buNone/>
            </a:pPr>
            <a:r>
              <a:rPr lang="hu-HU" dirty="0"/>
              <a:t>ok-okozati összefüggéseket tárnak fel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59470BC-84CA-4E77-981E-AC08F25A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172" y="4233291"/>
            <a:ext cx="4058828" cy="26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33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88441D-0A68-46FE-A4EF-4CDCECEA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6" y="0"/>
            <a:ext cx="10772775" cy="1343025"/>
          </a:xfrm>
        </p:spPr>
        <p:txBody>
          <a:bodyPr/>
          <a:lstStyle/>
          <a:p>
            <a:r>
              <a:rPr lang="hu-HU" dirty="0"/>
              <a:t>MVP – minimum </a:t>
            </a:r>
            <a:r>
              <a:rPr lang="hu-HU" dirty="0" err="1"/>
              <a:t>viable</a:t>
            </a:r>
            <a:r>
              <a:rPr lang="hu-HU" dirty="0"/>
              <a:t> </a:t>
            </a:r>
            <a:r>
              <a:rPr lang="hu-HU" dirty="0" err="1"/>
              <a:t>product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90F3A6F-BBCC-4D64-8094-0C0CF7AA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0" y="1241840"/>
            <a:ext cx="9010669" cy="5060119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A2F3911-4930-4CC6-9383-1131030BDF5D}"/>
              </a:ext>
            </a:extLst>
          </p:cNvPr>
          <p:cNvSpPr txBox="1"/>
          <p:nvPr/>
        </p:nvSpPr>
        <p:spPr>
          <a:xfrm>
            <a:off x="8753102" y="2852995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60B1F2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Érzelmi/érzékekre gyakorolt hatás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194E7F9-3F8B-48A9-B6FA-8A665380F29F}"/>
              </a:ext>
            </a:extLst>
          </p:cNvPr>
          <p:cNvSpPr txBox="1"/>
          <p:nvPr/>
        </p:nvSpPr>
        <p:spPr>
          <a:xfrm>
            <a:off x="9277359" y="377189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60B1F2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Használhatóság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5D19E47-6811-4062-9530-DA06BDE551F6}"/>
              </a:ext>
            </a:extLst>
          </p:cNvPr>
          <p:cNvSpPr txBox="1"/>
          <p:nvPr/>
        </p:nvSpPr>
        <p:spPr>
          <a:xfrm>
            <a:off x="9520056" y="439826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60B1F2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Megbízhatóság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015724D-02C8-4755-A379-E5C50ED72AD2}"/>
              </a:ext>
            </a:extLst>
          </p:cNvPr>
          <p:cNvSpPr txBox="1"/>
          <p:nvPr/>
        </p:nvSpPr>
        <p:spPr>
          <a:xfrm>
            <a:off x="9762752" y="5037077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srgbClr val="60B1F2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Funkcionalitás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EED6DB8-812E-4936-864F-13192BEB2643}"/>
              </a:ext>
            </a:extLst>
          </p:cNvPr>
          <p:cNvSpPr txBox="1"/>
          <p:nvPr/>
        </p:nvSpPr>
        <p:spPr>
          <a:xfrm>
            <a:off x="3291840" y="6301959"/>
            <a:ext cx="580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3"/>
              </a:rPr>
              <a:t>https://www.sharetribe.com/academy/how-to-build-a-minimum-viable-platform/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</a:t>
            </a:r>
          </a:p>
        </p:txBody>
      </p:sp>
    </p:spTree>
    <p:extLst>
      <p:ext uri="{BB962C8B-B14F-4D97-AF65-F5344CB8AC3E}">
        <p14:creationId xmlns:p14="http://schemas.microsoft.com/office/powerpoint/2010/main" val="3999053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Minimum </a:t>
            </a:r>
            <a:r>
              <a:rPr lang="hu-HU" dirty="0" err="1" smtClean="0"/>
              <a:t>viable</a:t>
            </a:r>
            <a:r>
              <a:rPr lang="hu-HU" dirty="0" smtClean="0"/>
              <a:t> </a:t>
            </a:r>
            <a:r>
              <a:rPr lang="hu-HU" smtClean="0"/>
              <a:t>product</a:t>
            </a:r>
            <a:endParaRPr lang="hu-HU" dirty="0"/>
          </a:p>
        </p:txBody>
      </p:sp>
      <p:pic>
        <p:nvPicPr>
          <p:cNvPr id="2050" name="Picture 2" descr="KÃ©ptalÃ¡lat a kÃ¶vetkezÅre: âmvp exampleâ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09" y="2532065"/>
            <a:ext cx="733425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5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3">
            <a:extLst>
              <a:ext uri="{FF2B5EF4-FFF2-40B4-BE49-F238E27FC236}">
                <a16:creationId xmlns:a16="http://schemas.microsoft.com/office/drawing/2014/main" id="{A63D1AF9-2C96-4D0D-906D-01203B3D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892" y="702000"/>
            <a:ext cx="7403272" cy="49416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FE15EB-1A9F-4A5C-985A-8A723597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>
                <a:solidFill>
                  <a:schemeClr val="tx1"/>
                </a:solidFill>
              </a:rPr>
              <a:t>Validation board –</a:t>
            </a:r>
            <a:r>
              <a:rPr lang="en-US" sz="4200" dirty="0" err="1">
                <a:solidFill>
                  <a:schemeClr val="tx1"/>
                </a:solidFill>
              </a:rPr>
              <a:t>keretrendszer</a:t>
            </a:r>
            <a:r>
              <a:rPr lang="en-US" sz="4200" dirty="0">
                <a:solidFill>
                  <a:schemeClr val="tx1"/>
                </a:solidFill>
              </a:rPr>
              <a:t> </a:t>
            </a:r>
            <a:r>
              <a:rPr lang="en-US" sz="4200" dirty="0" err="1">
                <a:solidFill>
                  <a:schemeClr val="tx1"/>
                </a:solidFill>
              </a:rPr>
              <a:t>az</a:t>
            </a:r>
            <a:r>
              <a:rPr lang="en-US" sz="4200" dirty="0">
                <a:solidFill>
                  <a:schemeClr val="tx1"/>
                </a:solidFill>
              </a:rPr>
              <a:t> MVP </a:t>
            </a:r>
            <a:r>
              <a:rPr lang="en-US" sz="4200" dirty="0" err="1">
                <a:solidFill>
                  <a:schemeClr val="tx1"/>
                </a:solidFill>
              </a:rPr>
              <a:t>kifejlesztéséhez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0E5963AE-7257-4C17-BEC7-B2B1EA5897EF}"/>
              </a:ext>
            </a:extLst>
          </p:cNvPr>
          <p:cNvSpPr txBox="1">
            <a:spLocks/>
          </p:cNvSpPr>
          <p:nvPr/>
        </p:nvSpPr>
        <p:spPr>
          <a:xfrm>
            <a:off x="755904" y="3258104"/>
            <a:ext cx="3467051" cy="335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Forrás: I&amp;E </a:t>
            </a:r>
            <a:r>
              <a:rPr kumimoji="0" lang="hu-HU" sz="2000" b="0" i="0" u="none" strike="noStrike" kern="1200" cap="none" spc="-1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basics</a:t>
            </a:r>
            <a:r>
              <a:rPr kumimoji="0" lang="hu-HU" sz="20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hu-HU" sz="2000" b="0" i="0" u="none" strike="noStrike" kern="1200" cap="none" spc="-1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blueprint</a:t>
            </a:r>
            <a:endParaRPr kumimoji="0" lang="en-US" sz="2000" b="0" i="0" u="none" strike="noStrike" kern="1200" cap="none" spc="-1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395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Ötletek piaci tesztelése/</a:t>
            </a:r>
            <a:r>
              <a:rPr lang="hu-HU" dirty="0" err="1" smtClean="0"/>
              <a:t>validálása</a:t>
            </a:r>
            <a:r>
              <a:rPr lang="hu-HU" dirty="0" smtClean="0"/>
              <a:t> – A </a:t>
            </a:r>
            <a:r>
              <a:rPr lang="hu-HU" dirty="0" err="1" smtClean="0"/>
              <a:t>Validation</a:t>
            </a:r>
            <a:r>
              <a:rPr lang="hu-HU" dirty="0" smtClean="0"/>
              <a:t> </a:t>
            </a:r>
            <a:r>
              <a:rPr lang="hu-HU" dirty="0" err="1" smtClean="0"/>
              <a:t>board</a:t>
            </a:r>
            <a:r>
              <a:rPr lang="hu-HU" dirty="0" smtClean="0"/>
              <a:t> logikája alapján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60053"/>
          </a:xfrm>
        </p:spPr>
        <p:txBody>
          <a:bodyPr>
            <a:normAutofit fontScale="47500" lnSpcReduction="20000"/>
          </a:bodyPr>
          <a:lstStyle/>
          <a:p>
            <a:r>
              <a:rPr lang="hu-HU" sz="3600" dirty="0" smtClean="0">
                <a:hlinkClick r:id="rId2"/>
              </a:rPr>
              <a:t>- </a:t>
            </a:r>
            <a:r>
              <a:rPr lang="hu-HU" sz="3600" dirty="0"/>
              <a:t>A </a:t>
            </a:r>
            <a:r>
              <a:rPr lang="hu-HU" sz="3600" dirty="0" err="1"/>
              <a:t>validálás</a:t>
            </a:r>
            <a:r>
              <a:rPr lang="hu-HU" sz="3600" dirty="0"/>
              <a:t> az a folyamat, amelyben a </a:t>
            </a:r>
            <a:r>
              <a:rPr lang="hu-HU" sz="3600" b="1" dirty="0"/>
              <a:t>feltételezéseinket megmérettetjük a valósággal</a:t>
            </a:r>
            <a:r>
              <a:rPr lang="hu-HU" sz="3600" dirty="0" smtClean="0"/>
              <a:t>.</a:t>
            </a:r>
          </a:p>
          <a:p>
            <a:r>
              <a:rPr lang="hu-HU" sz="3600" dirty="0" smtClean="0">
                <a:hlinkClick r:id="rId2"/>
              </a:rPr>
              <a:t>- </a:t>
            </a:r>
            <a:r>
              <a:rPr lang="hu-HU" sz="3600" b="1" dirty="0" err="1"/>
              <a:t>Validálunk</a:t>
            </a:r>
            <a:r>
              <a:rPr lang="hu-HU" sz="3600" b="1" dirty="0"/>
              <a:t> a folyamat elején</a:t>
            </a:r>
            <a:r>
              <a:rPr lang="hu-HU" sz="3600" dirty="0"/>
              <a:t>, hogy minimalizáljuk a kockázatot és az esetleges veszteségeket, </a:t>
            </a:r>
            <a:r>
              <a:rPr lang="hu-HU" sz="3600" b="1" dirty="0"/>
              <a:t>és </a:t>
            </a:r>
            <a:r>
              <a:rPr lang="hu-HU" sz="3600" b="1" dirty="0" err="1"/>
              <a:t>validálunk</a:t>
            </a:r>
            <a:r>
              <a:rPr lang="hu-HU" sz="3600" b="1" dirty="0"/>
              <a:t> a megoldás felépítésének a végén is</a:t>
            </a:r>
            <a:r>
              <a:rPr lang="hu-HU" sz="3600" dirty="0"/>
              <a:t>, hogy megértsük, hogy a piacnak arra és úgy van-e szüksége, ahogyan azt mi elképzeltük, esetleg létrehoztuk. </a:t>
            </a:r>
            <a:r>
              <a:rPr lang="hu-HU" sz="3600" b="1" dirty="0"/>
              <a:t>Sőt</a:t>
            </a:r>
            <a:r>
              <a:rPr lang="hu-HU" sz="3600" dirty="0"/>
              <a:t>, minden fejlesztési ciklus elején és a végén - azaz </a:t>
            </a:r>
            <a:r>
              <a:rPr lang="hu-HU" sz="3600" b="1" dirty="0"/>
              <a:t>folyamatosan </a:t>
            </a:r>
            <a:r>
              <a:rPr lang="hu-HU" sz="3600" b="1" dirty="0" err="1"/>
              <a:t>validálunk</a:t>
            </a:r>
            <a:r>
              <a:rPr lang="hu-HU" sz="3600" dirty="0" smtClean="0"/>
              <a:t>.</a:t>
            </a:r>
          </a:p>
          <a:p>
            <a:r>
              <a:rPr lang="hu-HU" sz="3600" dirty="0" smtClean="0"/>
              <a:t>- Az ötletünk </a:t>
            </a:r>
            <a:r>
              <a:rPr lang="hu-HU" sz="3600" dirty="0" err="1" smtClean="0"/>
              <a:t>validálása</a:t>
            </a:r>
            <a:r>
              <a:rPr lang="hu-HU" sz="3600" dirty="0" smtClean="0"/>
              <a:t> előtt hipotéziseink vannak.</a:t>
            </a:r>
          </a:p>
          <a:p>
            <a:pPr fontAlgn="base"/>
            <a:r>
              <a:rPr lang="hu-HU" sz="3600" dirty="0" smtClean="0"/>
              <a:t>- </a:t>
            </a:r>
            <a:r>
              <a:rPr lang="hu-HU" sz="3600" dirty="0"/>
              <a:t>Az alábbi fő hipotéziseket </a:t>
            </a:r>
            <a:r>
              <a:rPr lang="hu-HU" sz="3600" dirty="0" err="1"/>
              <a:t>validáljuk</a:t>
            </a:r>
            <a:r>
              <a:rPr lang="hu-HU" sz="3600" dirty="0"/>
              <a:t>:</a:t>
            </a:r>
          </a:p>
          <a:p>
            <a:pPr lvl="1" fontAlgn="base"/>
            <a:r>
              <a:rPr lang="hu-HU" sz="3600" dirty="0" smtClean="0"/>
              <a:t>- piac</a:t>
            </a:r>
            <a:endParaRPr lang="hu-HU" sz="3600" dirty="0"/>
          </a:p>
          <a:p>
            <a:pPr lvl="1" fontAlgn="base"/>
            <a:r>
              <a:rPr lang="hu-HU" sz="3600" dirty="0" smtClean="0"/>
              <a:t>- megoldás </a:t>
            </a:r>
            <a:r>
              <a:rPr lang="hu-HU" sz="3600" dirty="0"/>
              <a:t>(termék/szolgáltatás)</a:t>
            </a:r>
          </a:p>
          <a:p>
            <a:pPr lvl="1" fontAlgn="base"/>
            <a:r>
              <a:rPr lang="hu-HU" sz="3600" dirty="0" smtClean="0"/>
              <a:t>- üzleti modell*</a:t>
            </a:r>
          </a:p>
          <a:p>
            <a:pPr fontAlgn="base"/>
            <a:endParaRPr lang="hu-HU" dirty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r>
              <a:rPr lang="hu-HU" dirty="0" smtClean="0">
                <a:hlinkClick r:id="rId2"/>
              </a:rPr>
              <a:t>Forrás: http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innovativgeneracio.blog.hu/2014/10/25/ha_csak_egy_dolgot_csinalsz_validalas</a:t>
            </a:r>
            <a:r>
              <a:rPr lang="hu-HU" dirty="0"/>
              <a:t> </a:t>
            </a:r>
            <a:r>
              <a:rPr lang="hu-HU" dirty="0" smtClean="0"/>
              <a:t>és </a:t>
            </a:r>
            <a:r>
              <a:rPr lang="hu-HU" dirty="0" smtClean="0">
                <a:hlinkClick r:id="rId3"/>
              </a:rPr>
              <a:t>http</a:t>
            </a:r>
            <a:r>
              <a:rPr lang="hu-HU" dirty="0">
                <a:hlinkClick r:id="rId3"/>
              </a:rPr>
              <a:t>://</a:t>
            </a:r>
            <a:r>
              <a:rPr lang="hu-HU" dirty="0" smtClean="0">
                <a:hlinkClick r:id="rId3"/>
              </a:rPr>
              <a:t>innovativgeneracio.blog.hu/2014/03/21/validalas</a:t>
            </a:r>
            <a:r>
              <a:rPr lang="hu-HU" dirty="0" smtClean="0"/>
              <a:t> alapján 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7518399" y="6211669"/>
            <a:ext cx="5046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 smtClean="0"/>
              <a:t>* Üzleti modellekről, stratégiákról későbbi előadásokon beszélünk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25667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40277" y="-189088"/>
            <a:ext cx="10772775" cy="1512147"/>
          </a:xfrm>
        </p:spPr>
        <p:txBody>
          <a:bodyPr>
            <a:normAutofit/>
          </a:bodyPr>
          <a:lstStyle/>
          <a:p>
            <a:r>
              <a:rPr lang="hu-HU" sz="4000" dirty="0" smtClean="0"/>
              <a:t>Ötletek piaci tesztelése/</a:t>
            </a:r>
            <a:r>
              <a:rPr lang="hu-HU" sz="4000" dirty="0" err="1" smtClean="0"/>
              <a:t>validálása</a:t>
            </a:r>
            <a:r>
              <a:rPr lang="hu-HU" sz="4000" dirty="0" smtClean="0"/>
              <a:t> – </a:t>
            </a:r>
            <a:r>
              <a:rPr lang="hu-HU" sz="4000" b="1" dirty="0" smtClean="0"/>
              <a:t>A piac </a:t>
            </a:r>
            <a:r>
              <a:rPr lang="hu-HU" sz="4000" b="1" dirty="0" err="1" smtClean="0"/>
              <a:t>validálása</a:t>
            </a:r>
            <a:r>
              <a:rPr lang="hu-HU" sz="4000" b="1" dirty="0" smtClean="0"/>
              <a:t> (</a:t>
            </a:r>
            <a:r>
              <a:rPr lang="hu-HU" sz="4000" dirty="0" smtClean="0"/>
              <a:t>A </a:t>
            </a:r>
            <a:r>
              <a:rPr lang="hu-HU" sz="4000" dirty="0" err="1"/>
              <a:t>Validation</a:t>
            </a:r>
            <a:r>
              <a:rPr lang="hu-HU" sz="4000" dirty="0"/>
              <a:t> </a:t>
            </a:r>
            <a:r>
              <a:rPr lang="hu-HU" sz="4000" dirty="0" err="1"/>
              <a:t>board</a:t>
            </a:r>
            <a:r>
              <a:rPr lang="hu-HU" sz="4000" dirty="0"/>
              <a:t> logikája </a:t>
            </a:r>
            <a:r>
              <a:rPr lang="hu-HU" sz="4000" dirty="0" smtClean="0"/>
              <a:t>alapján)</a:t>
            </a:r>
            <a:endParaRPr lang="hu-HU" sz="4000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7" y="1004711"/>
            <a:ext cx="10747700" cy="5667023"/>
          </a:xfrm>
        </p:spPr>
        <p:txBody>
          <a:bodyPr>
            <a:normAutofit fontScale="77500" lnSpcReduction="20000"/>
          </a:bodyPr>
          <a:lstStyle/>
          <a:p>
            <a:pPr fontAlgn="base"/>
            <a:endParaRPr lang="hu-HU" dirty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hu-HU" dirty="0" smtClean="0"/>
              <a:t> </a:t>
            </a:r>
            <a:r>
              <a:rPr lang="hu-HU" sz="2500" dirty="0" smtClean="0"/>
              <a:t>Realisztikusan </a:t>
            </a:r>
            <a:r>
              <a:rPr lang="hu-HU" sz="2500" dirty="0"/>
              <a:t>kell meghatároznunk a piacunkat. </a:t>
            </a:r>
            <a:endParaRPr lang="hu-HU" sz="2500" dirty="0" smtClean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hu-HU" sz="2500" b="1" dirty="0" smtClean="0"/>
              <a:t>Amennyiben </a:t>
            </a:r>
            <a:r>
              <a:rPr lang="hu-HU" sz="2500" b="1" dirty="0"/>
              <a:t>a megoldásunk nem találkozik a piaci igényekkel, azaz nincs meg a </a:t>
            </a:r>
            <a:r>
              <a:rPr lang="hu-HU" sz="2500" b="1" dirty="0" err="1">
                <a:hlinkClick r:id="rId2"/>
              </a:rPr>
              <a:t>product</a:t>
            </a:r>
            <a:r>
              <a:rPr lang="hu-HU" sz="2500" b="1" dirty="0">
                <a:hlinkClick r:id="rId2"/>
              </a:rPr>
              <a:t>-market fit</a:t>
            </a:r>
            <a:r>
              <a:rPr lang="hu-HU" sz="2500" b="1" dirty="0"/>
              <a:t>, </a:t>
            </a:r>
            <a:endParaRPr lang="hu-HU" sz="2500" b="1" dirty="0" smtClean="0"/>
          </a:p>
          <a:p>
            <a:pPr fontAlgn="base"/>
            <a:r>
              <a:rPr lang="hu-HU" sz="2500" b="1" dirty="0" err="1" smtClean="0"/>
              <a:t>pivotálnunk</a:t>
            </a:r>
            <a:r>
              <a:rPr lang="hu-HU" sz="2500" b="1" dirty="0" smtClean="0"/>
              <a:t> </a:t>
            </a:r>
            <a:r>
              <a:rPr lang="hu-HU" sz="2500" b="1" dirty="0"/>
              <a:t>kell.</a:t>
            </a:r>
            <a:r>
              <a:rPr lang="hu-HU" sz="2500" dirty="0"/>
              <a:t> </a:t>
            </a:r>
            <a:endParaRPr lang="hu-HU" sz="2500" dirty="0" smtClean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hu-HU" sz="2500" dirty="0" smtClean="0"/>
              <a:t> A</a:t>
            </a:r>
            <a:r>
              <a:rPr lang="hu-HU" sz="2500" dirty="0"/>
              <a:t> </a:t>
            </a:r>
            <a:r>
              <a:rPr lang="hu-HU" sz="2500" dirty="0" err="1">
                <a:hlinkClick r:id="rId3"/>
              </a:rPr>
              <a:t>pivot</a:t>
            </a:r>
            <a:r>
              <a:rPr lang="hu-HU" sz="2500" dirty="0">
                <a:hlinkClick r:id="rId3"/>
              </a:rPr>
              <a:t> </a:t>
            </a:r>
            <a:r>
              <a:rPr lang="hu-HU" sz="2500" dirty="0"/>
              <a:t>a stratégiában való irányváltást jelenti úgy, hogy közben </a:t>
            </a:r>
            <a:r>
              <a:rPr lang="hu-HU" sz="2500" b="1" dirty="0"/>
              <a:t>az eredeti elképzelés valamelyik alapeleme - általában a vízió - változatlan marad</a:t>
            </a:r>
            <a:r>
              <a:rPr lang="hu-HU" sz="2500" dirty="0" smtClean="0"/>
              <a:t>..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hu-HU" sz="2500" dirty="0" smtClean="0"/>
              <a:t> A </a:t>
            </a:r>
            <a:r>
              <a:rPr lang="hu-HU" sz="2500" dirty="0"/>
              <a:t>sikeres cégek általában legalább egyszer </a:t>
            </a:r>
            <a:r>
              <a:rPr lang="hu-HU" sz="2500" dirty="0" err="1"/>
              <a:t>pivotáltak</a:t>
            </a:r>
            <a:r>
              <a:rPr lang="hu-HU" sz="2500" dirty="0"/>
              <a:t>, azaz jelentősen változtattak a stratégiájukon</a:t>
            </a:r>
            <a:r>
              <a:rPr lang="hu-HU" sz="2500" dirty="0" smtClean="0"/>
              <a:t>.</a:t>
            </a:r>
          </a:p>
          <a:p>
            <a:pPr marL="0" indent="0" fontAlgn="base">
              <a:buNone/>
            </a:pPr>
            <a:endParaRPr lang="hu-HU" dirty="0"/>
          </a:p>
          <a:p>
            <a:pPr marL="0" indent="0" fontAlgn="base">
              <a:buNone/>
            </a:pPr>
            <a:endParaRPr lang="hu-HU" dirty="0"/>
          </a:p>
          <a:p>
            <a:r>
              <a:rPr lang="hu-HU" dirty="0"/>
              <a:t/>
            </a:r>
            <a:br>
              <a:rPr lang="hu-HU" dirty="0"/>
            </a:br>
            <a:endParaRPr lang="hu-HU" dirty="0" smtClean="0"/>
          </a:p>
          <a:p>
            <a:pPr marL="0" indent="0">
              <a:buNone/>
            </a:pPr>
            <a:endParaRPr lang="hu-HU" dirty="0" smtClean="0">
              <a:hlinkClick r:id="rId4"/>
            </a:endParaRPr>
          </a:p>
          <a:p>
            <a:endParaRPr lang="hu-HU" dirty="0">
              <a:hlinkClick r:id="rId4"/>
            </a:endParaRPr>
          </a:p>
          <a:p>
            <a:endParaRPr lang="hu-HU" dirty="0" smtClean="0">
              <a:hlinkClick r:id="rId4"/>
            </a:endParaRPr>
          </a:p>
          <a:p>
            <a:endParaRPr lang="hu-HU" dirty="0" smtClean="0">
              <a:hlinkClick r:id="rId4"/>
            </a:endParaRPr>
          </a:p>
          <a:p>
            <a:r>
              <a:rPr lang="hu-HU" dirty="0" smtClean="0">
                <a:hlinkClick r:id="rId4"/>
              </a:rPr>
              <a:t>Forrás: http</a:t>
            </a:r>
            <a:r>
              <a:rPr lang="hu-HU" dirty="0">
                <a:hlinkClick r:id="rId4"/>
              </a:rPr>
              <a:t>://</a:t>
            </a:r>
            <a:r>
              <a:rPr lang="hu-HU" dirty="0" smtClean="0">
                <a:hlinkClick r:id="rId4"/>
              </a:rPr>
              <a:t>innovativgeneracio.blog.hu/2014/10/25/ha_csak_egy_dolgot_csinalsz_validalas</a:t>
            </a:r>
            <a:r>
              <a:rPr lang="hu-HU" dirty="0"/>
              <a:t> </a:t>
            </a:r>
            <a:r>
              <a:rPr lang="hu-HU" dirty="0" smtClean="0"/>
              <a:t>és </a:t>
            </a:r>
            <a:r>
              <a:rPr lang="hu-HU" dirty="0" smtClean="0">
                <a:hlinkClick r:id="rId5"/>
              </a:rPr>
              <a:t>http</a:t>
            </a:r>
            <a:r>
              <a:rPr lang="hu-HU" dirty="0">
                <a:hlinkClick r:id="rId5"/>
              </a:rPr>
              <a:t>://</a:t>
            </a:r>
            <a:r>
              <a:rPr lang="hu-HU" dirty="0" smtClean="0">
                <a:hlinkClick r:id="rId5"/>
              </a:rPr>
              <a:t>innovativgeneracio.blog.hu/2014/03/21/validalas</a:t>
            </a:r>
            <a:r>
              <a:rPr lang="hu-HU" dirty="0" smtClean="0"/>
              <a:t> alapján </a:t>
            </a:r>
          </a:p>
          <a:p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847907"/>
              </p:ext>
            </p:extLst>
          </p:nvPr>
        </p:nvGraphicFramePr>
        <p:xfrm>
          <a:off x="1061159" y="3743395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75623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804451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59637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Cégnév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Eredeti</a:t>
                      </a:r>
                      <a:r>
                        <a:rPr lang="hu-HU" baseline="0" dirty="0" smtClean="0"/>
                        <a:t> piaci ötlet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Pivotált</a:t>
                      </a:r>
                      <a:r>
                        <a:rPr lang="hu-HU" dirty="0" smtClean="0"/>
                        <a:t> piaci ötlet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902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Youtube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társkereső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videómegosztó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00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LEGO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fajátékok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fröccsöntött </a:t>
                      </a:r>
                      <a:r>
                        <a:rPr lang="hu-HU" dirty="0" err="1" smtClean="0"/>
                        <a:t>lego</a:t>
                      </a:r>
                      <a:endParaRPr lang="hu-HU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6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Pinterest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általános képmegosztó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smtClean="0"/>
                        <a:t>design központú képmegosztó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59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Ötletek piaci tesztelése/</a:t>
            </a:r>
            <a:r>
              <a:rPr lang="hu-HU" dirty="0" err="1" smtClean="0"/>
              <a:t>validálása</a:t>
            </a:r>
            <a:r>
              <a:rPr lang="hu-HU" dirty="0" smtClean="0"/>
              <a:t> –A piac </a:t>
            </a:r>
            <a:r>
              <a:rPr lang="hu-HU" dirty="0" err="1" smtClean="0"/>
              <a:t>validálása</a:t>
            </a:r>
            <a:r>
              <a:rPr lang="hu-HU" dirty="0"/>
              <a:t> </a:t>
            </a:r>
            <a:r>
              <a:rPr lang="hu-HU" dirty="0" smtClean="0"/>
              <a:t>( </a:t>
            </a:r>
            <a:r>
              <a:rPr lang="hu-HU" dirty="0"/>
              <a:t>A 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board</a:t>
            </a:r>
            <a:r>
              <a:rPr lang="hu-HU" dirty="0"/>
              <a:t> logikája </a:t>
            </a:r>
            <a:r>
              <a:rPr lang="hu-HU" dirty="0" smtClean="0"/>
              <a:t>alapján)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60053"/>
          </a:xfrm>
        </p:spPr>
        <p:txBody>
          <a:bodyPr>
            <a:normAutofit/>
          </a:bodyPr>
          <a:lstStyle/>
          <a:p>
            <a:pPr fontAlgn="base"/>
            <a:endParaRPr lang="hu-HU" dirty="0"/>
          </a:p>
          <a:p>
            <a:r>
              <a:rPr lang="hu-HU" dirty="0"/>
              <a:t/>
            </a:r>
            <a:br>
              <a:rPr lang="hu-HU" dirty="0"/>
            </a:br>
            <a:endParaRPr lang="hu-HU" dirty="0" smtClean="0"/>
          </a:p>
          <a:p>
            <a:pPr marL="0" indent="0">
              <a:buNone/>
            </a:pPr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r>
              <a:rPr lang="hu-HU" sz="1000" dirty="0" smtClean="0">
                <a:hlinkClick r:id="rId2"/>
              </a:rPr>
              <a:t>Forrás: http</a:t>
            </a:r>
            <a:r>
              <a:rPr lang="hu-HU" sz="1000" dirty="0">
                <a:hlinkClick r:id="rId2"/>
              </a:rPr>
              <a:t>://</a:t>
            </a:r>
            <a:r>
              <a:rPr lang="hu-HU" sz="1000" dirty="0" smtClean="0">
                <a:hlinkClick r:id="rId2"/>
              </a:rPr>
              <a:t>innovativgeneracio.blog.hu/2014/10/25/ha_csak_egy_dolgot_csinalsz_validalas</a:t>
            </a:r>
            <a:r>
              <a:rPr lang="hu-HU" sz="1000" dirty="0"/>
              <a:t> </a:t>
            </a:r>
            <a:r>
              <a:rPr lang="hu-HU" sz="1000" dirty="0" smtClean="0"/>
              <a:t>és </a:t>
            </a:r>
            <a:r>
              <a:rPr lang="hu-HU" sz="1000" dirty="0" smtClean="0">
                <a:hlinkClick r:id="rId3"/>
              </a:rPr>
              <a:t>http</a:t>
            </a:r>
            <a:r>
              <a:rPr lang="hu-HU" sz="1000" dirty="0">
                <a:hlinkClick r:id="rId3"/>
              </a:rPr>
              <a:t>://</a:t>
            </a:r>
            <a:r>
              <a:rPr lang="hu-HU" sz="1000" dirty="0" smtClean="0">
                <a:hlinkClick r:id="rId3"/>
              </a:rPr>
              <a:t>innovativgeneracio.blog.hu/2014/03/21/validalas</a:t>
            </a:r>
            <a:r>
              <a:rPr lang="hu-HU" sz="1000" dirty="0" smtClean="0"/>
              <a:t> alapján 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657225" y="2438400"/>
            <a:ext cx="11354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A piac </a:t>
            </a:r>
            <a:r>
              <a:rPr lang="hu-HU" b="1" dirty="0" err="1"/>
              <a:t>validálásához</a:t>
            </a:r>
            <a:r>
              <a:rPr lang="hu-HU" b="1" dirty="0"/>
              <a:t> meg kell találni az </a:t>
            </a:r>
            <a:r>
              <a:rPr lang="hu-HU" b="1" dirty="0" err="1"/>
              <a:t>early</a:t>
            </a:r>
            <a:r>
              <a:rPr lang="hu-HU" b="1" dirty="0"/>
              <a:t> </a:t>
            </a:r>
            <a:r>
              <a:rPr lang="hu-HU" b="1" dirty="0" err="1" smtClean="0"/>
              <a:t>adoptereket</a:t>
            </a:r>
            <a:r>
              <a:rPr lang="hu-HU" b="1" dirty="0" smtClean="0"/>
              <a:t> (korai követők), </a:t>
            </a:r>
            <a:r>
              <a:rPr lang="hu-HU" b="1" dirty="0"/>
              <a:t>vagy ahogy </a:t>
            </a:r>
            <a:r>
              <a:rPr lang="hu-HU" b="1" dirty="0">
                <a:hlinkClick r:id="rId4"/>
              </a:rPr>
              <a:t>Eric </a:t>
            </a:r>
            <a:r>
              <a:rPr lang="hu-HU" b="1" dirty="0" err="1" smtClean="0">
                <a:hlinkClick r:id="rId4"/>
              </a:rPr>
              <a:t>Ries</a:t>
            </a:r>
            <a:r>
              <a:rPr lang="hu-HU" b="1" dirty="0" smtClean="0"/>
              <a:t> mondja</a:t>
            </a:r>
            <a:r>
              <a:rPr lang="hu-HU" b="1" dirty="0"/>
              <a:t>, az </a:t>
            </a:r>
            <a:r>
              <a:rPr lang="hu-HU" b="1" dirty="0" err="1">
                <a:hlinkClick r:id="rId5"/>
              </a:rPr>
              <a:t>early</a:t>
            </a:r>
            <a:r>
              <a:rPr lang="hu-HU" b="1" dirty="0">
                <a:hlinkClick r:id="rId5"/>
              </a:rPr>
              <a:t> </a:t>
            </a:r>
            <a:r>
              <a:rPr lang="hu-HU" b="1" dirty="0" err="1">
                <a:hlinkClick r:id="rId5"/>
              </a:rPr>
              <a:t>evangelist</a:t>
            </a:r>
            <a:r>
              <a:rPr lang="hu-HU" b="1" dirty="0" err="1"/>
              <a:t>eket</a:t>
            </a:r>
            <a:r>
              <a:rPr lang="hu-HU" dirty="0"/>
              <a:t>, mert egyrészt ők a bizonyítékok arra, hogy van piac, másrészt ők azok akik megértve a víziót segíteni fognak a visszacsatolásaikkal kialakítani a terméket és az üzleti modellt.</a:t>
            </a:r>
          </a:p>
        </p:txBody>
      </p:sp>
    </p:spTree>
    <p:extLst>
      <p:ext uri="{BB962C8B-B14F-4D97-AF65-F5344CB8AC3E}">
        <p14:creationId xmlns:p14="http://schemas.microsoft.com/office/powerpoint/2010/main" val="2379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06923B5-F10E-4471-A501-058628748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9" t="19047" r="34436" b="24073"/>
          <a:stretch/>
        </p:blipFill>
        <p:spPr>
          <a:xfrm>
            <a:off x="7446611" y="882433"/>
            <a:ext cx="4509514" cy="308195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77D03E4-4CB4-4BAC-8B2F-C5579F6C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hu-HU" dirty="0"/>
              <a:t>A hatékonyságra épülő döntéshozatal főbb elvei (</a:t>
            </a:r>
            <a:r>
              <a:rPr lang="hu-HU" dirty="0" err="1"/>
              <a:t>effectuation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55D3A6-A423-492E-A886-2F91521F3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7670931" cy="4740157"/>
          </a:xfrm>
        </p:spPr>
        <p:txBody>
          <a:bodyPr>
            <a:normAutofit/>
          </a:bodyPr>
          <a:lstStyle/>
          <a:p>
            <a:r>
              <a:rPr lang="hu-HU" sz="2000" dirty="0"/>
              <a:t>1) </a:t>
            </a:r>
            <a:r>
              <a:rPr lang="hu-HU" sz="2000" b="1" dirty="0"/>
              <a:t>‚</a:t>
            </a:r>
            <a:r>
              <a:rPr lang="hu-HU" sz="2000" b="1" dirty="0" err="1"/>
              <a:t>Bird</a:t>
            </a:r>
            <a:r>
              <a:rPr lang="hu-HU" sz="2000" b="1" dirty="0"/>
              <a:t>-in-</a:t>
            </a:r>
            <a:r>
              <a:rPr lang="hu-HU" sz="2000" b="1" dirty="0" err="1"/>
              <a:t>hand</a:t>
            </a:r>
            <a:r>
              <a:rPr lang="hu-HU" sz="2000" b="1" dirty="0"/>
              <a:t>’ –Kezdd azzal, ami van: </a:t>
            </a:r>
            <a:r>
              <a:rPr lang="hu-HU" sz="2000" dirty="0"/>
              <a:t>a vállalkozó a saját erőforrásainak felértékelésével és elemzésével kezd: mit tudok? Kitől tudom? Kit ismerek? A vállalkozó azokra a lehetőségekre épít, amelyek ezen (információs) erőforrásaiból fakadnak</a:t>
            </a:r>
          </a:p>
          <a:p>
            <a:endParaRPr lang="hu-HU" sz="2000" dirty="0"/>
          </a:p>
          <a:p>
            <a:r>
              <a:rPr lang="hu-HU" sz="2000" dirty="0"/>
              <a:t>2) </a:t>
            </a:r>
            <a:r>
              <a:rPr lang="hu-HU" sz="2000" b="1" dirty="0"/>
              <a:t>Megengedhető veszteség: </a:t>
            </a:r>
            <a:r>
              <a:rPr lang="hu-HU" sz="2000" dirty="0"/>
              <a:t>a vállalkozó azzal kezdi minden egyes szakaszban, hogy meghatározza, mennyit veszíthet és a döntését nem egyetlen fő kérdés befolyásolja, hogy egyszer szakítson valami óriásit</a:t>
            </a:r>
          </a:p>
          <a:p>
            <a:endParaRPr lang="hu-HU" sz="2000" dirty="0"/>
          </a:p>
          <a:p>
            <a:r>
              <a:rPr lang="hu-HU" sz="2000" dirty="0"/>
              <a:t>3) </a:t>
            </a:r>
            <a:r>
              <a:rPr lang="hu-HU" sz="2000" b="1" dirty="0"/>
              <a:t>‚Limonádé’ </a:t>
            </a:r>
            <a:r>
              <a:rPr lang="hu-HU" sz="2000" dirty="0"/>
              <a:t>– a vállalkozó a meglepetés faktort is örömmel fogadja a kísérletezés során, akkor is, ha esetleg elsőre negatívnak tűnik, megpróbálja lehetőségként kezelni – „belevágja a limonádéba”</a:t>
            </a:r>
          </a:p>
        </p:txBody>
      </p:sp>
    </p:spTree>
    <p:extLst>
      <p:ext uri="{BB962C8B-B14F-4D97-AF65-F5344CB8AC3E}">
        <p14:creationId xmlns:p14="http://schemas.microsoft.com/office/powerpoint/2010/main" val="6229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Ötletek piaci tesztelése/</a:t>
            </a:r>
            <a:r>
              <a:rPr lang="hu-HU" dirty="0" err="1" smtClean="0"/>
              <a:t>validálása</a:t>
            </a:r>
            <a:r>
              <a:rPr lang="hu-HU" dirty="0" smtClean="0"/>
              <a:t> –A megoldás </a:t>
            </a:r>
            <a:r>
              <a:rPr lang="hu-HU" dirty="0" err="1" smtClean="0"/>
              <a:t>validálása</a:t>
            </a:r>
            <a:r>
              <a:rPr lang="hu-HU" dirty="0"/>
              <a:t> </a:t>
            </a:r>
            <a:r>
              <a:rPr lang="hu-HU" dirty="0" smtClean="0"/>
              <a:t>( </a:t>
            </a:r>
            <a:r>
              <a:rPr lang="hu-HU" dirty="0"/>
              <a:t>A 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board</a:t>
            </a:r>
            <a:r>
              <a:rPr lang="hu-HU" dirty="0"/>
              <a:t> logikája </a:t>
            </a:r>
            <a:r>
              <a:rPr lang="hu-HU" dirty="0" smtClean="0"/>
              <a:t>alapján)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60053"/>
          </a:xfrm>
        </p:spPr>
        <p:txBody>
          <a:bodyPr>
            <a:normAutofit lnSpcReduction="10000"/>
          </a:bodyPr>
          <a:lstStyle/>
          <a:p>
            <a:pPr fontAlgn="base"/>
            <a:endParaRPr lang="hu-HU" dirty="0"/>
          </a:p>
          <a:p>
            <a:r>
              <a:rPr lang="hu-HU" dirty="0"/>
              <a:t/>
            </a:r>
            <a:br>
              <a:rPr lang="hu-HU" dirty="0"/>
            </a:br>
            <a:endParaRPr lang="hu-HU" dirty="0" smtClean="0"/>
          </a:p>
          <a:p>
            <a:pPr marL="0" indent="0">
              <a:buNone/>
            </a:pPr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r>
              <a:rPr lang="hu-HU" sz="1000" dirty="0" smtClean="0">
                <a:hlinkClick r:id="rId2"/>
              </a:rPr>
              <a:t>Forrás: http</a:t>
            </a:r>
            <a:r>
              <a:rPr lang="hu-HU" sz="1000" dirty="0">
                <a:hlinkClick r:id="rId2"/>
              </a:rPr>
              <a:t>://</a:t>
            </a:r>
            <a:r>
              <a:rPr lang="hu-HU" sz="1000" dirty="0" smtClean="0">
                <a:hlinkClick r:id="rId2"/>
              </a:rPr>
              <a:t>innovativgeneracio.blog.hu/2014/10/25/ha_csak_egy_dolgot_csinalsz_validalas</a:t>
            </a:r>
            <a:r>
              <a:rPr lang="hu-HU" sz="1000" dirty="0"/>
              <a:t> </a:t>
            </a:r>
            <a:r>
              <a:rPr lang="hu-HU" sz="1000" dirty="0" smtClean="0"/>
              <a:t>és </a:t>
            </a:r>
            <a:r>
              <a:rPr lang="hu-HU" sz="1000" dirty="0" smtClean="0">
                <a:hlinkClick r:id="rId3"/>
              </a:rPr>
              <a:t>http</a:t>
            </a:r>
            <a:r>
              <a:rPr lang="hu-HU" sz="1000" dirty="0">
                <a:hlinkClick r:id="rId3"/>
              </a:rPr>
              <a:t>://</a:t>
            </a:r>
            <a:r>
              <a:rPr lang="hu-HU" sz="1000" dirty="0" smtClean="0">
                <a:hlinkClick r:id="rId3"/>
              </a:rPr>
              <a:t>innovativgeneracio.blog.hu/2014/03/21/validalas</a:t>
            </a:r>
            <a:r>
              <a:rPr lang="hu-HU" sz="1000" dirty="0" smtClean="0"/>
              <a:t> alapján 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837846" y="2319212"/>
            <a:ext cx="113541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b="1" dirty="0" smtClean="0"/>
              <a:t>Ha </a:t>
            </a:r>
            <a:r>
              <a:rPr lang="hu-HU" b="1" dirty="0"/>
              <a:t>van piac (</a:t>
            </a:r>
            <a:r>
              <a:rPr lang="hu-HU" b="1" dirty="0" err="1"/>
              <a:t>validált</a:t>
            </a:r>
            <a:r>
              <a:rPr lang="hu-HU" b="1" dirty="0"/>
              <a:t> igény, probléma), már csak jó termék (válasz, megoldás) kell</a:t>
            </a:r>
            <a:r>
              <a:rPr lang="hu-HU" b="1" dirty="0" smtClean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hu-HU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dirty="0" smtClean="0"/>
              <a:t>A </a:t>
            </a:r>
            <a:r>
              <a:rPr lang="hu-HU" dirty="0"/>
              <a:t>termék akkor jó, ha jobb, mint ami előtte volt.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dirty="0" smtClean="0"/>
              <a:t>Az </a:t>
            </a:r>
            <a:r>
              <a:rPr lang="hu-HU" dirty="0"/>
              <a:t>eredeti ötlet ritkán a végleges megoldás. </a:t>
            </a:r>
            <a:endParaRPr lang="hu-HU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dirty="0" smtClean="0"/>
              <a:t>Az </a:t>
            </a:r>
            <a:r>
              <a:rPr lang="hu-HU" dirty="0" err="1"/>
              <a:t>early</a:t>
            </a:r>
            <a:r>
              <a:rPr lang="hu-HU" dirty="0"/>
              <a:t> </a:t>
            </a:r>
            <a:r>
              <a:rPr lang="hu-HU" dirty="0" err="1"/>
              <a:t>adopterek</a:t>
            </a:r>
            <a:r>
              <a:rPr lang="hu-HU" dirty="0"/>
              <a:t> visszacsatolásai alapján iteráljuk a terméket (nem szolgaian követve a kéréseiket, de odafigyelve az igényeikre).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b="1" dirty="0"/>
              <a:t>A korai </a:t>
            </a:r>
            <a:r>
              <a:rPr lang="hu-HU" b="1" dirty="0" err="1"/>
              <a:t>startupok</a:t>
            </a:r>
            <a:r>
              <a:rPr lang="hu-HU" b="1" dirty="0"/>
              <a:t> problémája</a:t>
            </a:r>
            <a:r>
              <a:rPr lang="hu-HU" dirty="0"/>
              <a:t> volt, </a:t>
            </a:r>
            <a:r>
              <a:rPr lang="hu-HU" b="1" dirty="0"/>
              <a:t>hogy</a:t>
            </a:r>
            <a:r>
              <a:rPr lang="hu-HU" dirty="0"/>
              <a:t> vagy sznobságból (Cambridge jelenség), vagy a versenytársaktól való félelemből (lopakodó üzemmód), </a:t>
            </a:r>
            <a:r>
              <a:rPr lang="hu-HU" b="1" dirty="0"/>
              <a:t>nem kerültek kapcsolatba a </a:t>
            </a:r>
            <a:r>
              <a:rPr lang="hu-HU" b="1" dirty="0" err="1"/>
              <a:t>felhasználóikkal</a:t>
            </a:r>
            <a:r>
              <a:rPr lang="hu-HU" b="1" dirty="0"/>
              <a:t>, így a saját elképzeléseik alapján fejlesztettek</a:t>
            </a:r>
            <a:r>
              <a:rPr lang="hu-HU" dirty="0"/>
              <a:t> esetleg a felhasználóik számára szükségtelen funkciókat, sokszor sok erőforrás bevonásával.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hu-HU" b="1" dirty="0"/>
              <a:t>Erre válaszként született meg a </a:t>
            </a:r>
            <a:r>
              <a:rPr lang="hu-HU" b="1" dirty="0" err="1">
                <a:hlinkClick r:id="rId4"/>
              </a:rPr>
              <a:t>Lean</a:t>
            </a:r>
            <a:r>
              <a:rPr lang="hu-HU" b="1" dirty="0">
                <a:hlinkClick r:id="rId4"/>
              </a:rPr>
              <a:t> </a:t>
            </a:r>
            <a:r>
              <a:rPr lang="hu-HU" b="1" dirty="0" err="1">
                <a:hlinkClick r:id="rId4"/>
              </a:rPr>
              <a:t>Startup</a:t>
            </a:r>
            <a:r>
              <a:rPr lang="hu-HU" b="1" dirty="0">
                <a:hlinkClick r:id="rId4"/>
              </a:rPr>
              <a:t> </a:t>
            </a:r>
            <a:r>
              <a:rPr lang="hu-HU" b="1" dirty="0" err="1">
                <a:hlinkClick r:id="rId4"/>
              </a:rPr>
              <a:t>Movement</a:t>
            </a:r>
            <a:r>
              <a:rPr lang="hu-HU" dirty="0"/>
              <a:t>, amelynek célja, hogy apró változásokkal, </a:t>
            </a:r>
            <a:r>
              <a:rPr lang="hu-HU" b="1" dirty="0"/>
              <a:t>folyamatos teszteléssel és tanulással alakítsa ki a terméket, a veszteség minél hatékonyabb minimalizálásával</a:t>
            </a:r>
            <a:r>
              <a:rPr lang="hu-HU" dirty="0"/>
              <a:t>, lehetőleg minél gyorsabb iterációs ciklusokkal</a:t>
            </a:r>
            <a:r>
              <a:rPr lang="hu-HU" dirty="0" smtClean="0"/>
              <a:t>. (</a:t>
            </a:r>
            <a:r>
              <a:rPr lang="hu-HU" dirty="0" err="1" smtClean="0"/>
              <a:t>Lean</a:t>
            </a:r>
            <a:r>
              <a:rPr lang="hu-HU" dirty="0" smtClean="0"/>
              <a:t>- ld. </a:t>
            </a:r>
            <a:r>
              <a:rPr lang="hu-HU" dirty="0"/>
              <a:t>k</a:t>
            </a:r>
            <a:r>
              <a:rPr lang="hu-HU" dirty="0" smtClean="0"/>
              <a:t>orábbi diákon)</a:t>
            </a:r>
            <a:endParaRPr lang="hu-HU" dirty="0"/>
          </a:p>
          <a:p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7772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Ötletek piaci tesztelése/</a:t>
            </a:r>
            <a:r>
              <a:rPr lang="hu-HU" dirty="0" err="1" smtClean="0"/>
              <a:t>validálása</a:t>
            </a:r>
            <a:r>
              <a:rPr lang="hu-HU" dirty="0" smtClean="0"/>
              <a:t> –Az üzleti modell </a:t>
            </a:r>
            <a:r>
              <a:rPr lang="hu-HU" dirty="0" err="1" smtClean="0"/>
              <a:t>validálása</a:t>
            </a:r>
            <a:r>
              <a:rPr lang="hu-HU" dirty="0"/>
              <a:t> </a:t>
            </a:r>
            <a:r>
              <a:rPr lang="hu-HU" dirty="0" smtClean="0"/>
              <a:t>(A </a:t>
            </a:r>
            <a:r>
              <a:rPr lang="hu-HU" dirty="0" err="1"/>
              <a:t>Validation</a:t>
            </a:r>
            <a:r>
              <a:rPr lang="hu-HU" dirty="0"/>
              <a:t> </a:t>
            </a:r>
            <a:r>
              <a:rPr lang="hu-HU" dirty="0" err="1"/>
              <a:t>board</a:t>
            </a:r>
            <a:r>
              <a:rPr lang="hu-HU" dirty="0"/>
              <a:t> logikája alapján)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60053"/>
          </a:xfrm>
        </p:spPr>
        <p:txBody>
          <a:bodyPr>
            <a:normAutofit lnSpcReduction="10000"/>
          </a:bodyPr>
          <a:lstStyle/>
          <a:p>
            <a:pPr fontAlgn="base"/>
            <a:endParaRPr lang="hu-HU" dirty="0"/>
          </a:p>
          <a:p>
            <a:r>
              <a:rPr lang="hu-HU" dirty="0"/>
              <a:t/>
            </a:r>
            <a:br>
              <a:rPr lang="hu-HU" dirty="0"/>
            </a:br>
            <a:endParaRPr lang="hu-HU" dirty="0" smtClean="0"/>
          </a:p>
          <a:p>
            <a:pPr marL="0" indent="0">
              <a:buNone/>
            </a:pPr>
            <a:endParaRPr lang="hu-HU" dirty="0" smtClean="0">
              <a:hlinkClick r:id="rId2"/>
            </a:endParaRPr>
          </a:p>
          <a:p>
            <a:endParaRPr lang="hu-HU" dirty="0">
              <a:hlinkClick r:id="rId2"/>
            </a:endParaRPr>
          </a:p>
          <a:p>
            <a:endParaRPr lang="hu-HU" dirty="0" smtClean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endParaRPr lang="hu-HU" sz="1000" dirty="0" smtClean="0">
              <a:hlinkClick r:id="rId2"/>
            </a:endParaRPr>
          </a:p>
          <a:p>
            <a:endParaRPr lang="hu-HU" sz="1000" dirty="0">
              <a:hlinkClick r:id="rId2"/>
            </a:endParaRPr>
          </a:p>
          <a:p>
            <a:r>
              <a:rPr lang="hu-HU" sz="1000" dirty="0" smtClean="0">
                <a:hlinkClick r:id="rId2"/>
              </a:rPr>
              <a:t>Forrás: http</a:t>
            </a:r>
            <a:r>
              <a:rPr lang="hu-HU" sz="1000" dirty="0">
                <a:hlinkClick r:id="rId2"/>
              </a:rPr>
              <a:t>://</a:t>
            </a:r>
            <a:r>
              <a:rPr lang="hu-HU" sz="1000" dirty="0" smtClean="0">
                <a:hlinkClick r:id="rId2"/>
              </a:rPr>
              <a:t>innovativgeneracio.blog.hu/2014/10/25/ha_csak_egy_dolgot_csinalsz_validalas</a:t>
            </a:r>
            <a:r>
              <a:rPr lang="hu-HU" sz="1000" dirty="0"/>
              <a:t> </a:t>
            </a:r>
            <a:r>
              <a:rPr lang="hu-HU" sz="1000" dirty="0" smtClean="0"/>
              <a:t>és </a:t>
            </a:r>
            <a:r>
              <a:rPr lang="hu-HU" sz="1000" dirty="0" smtClean="0">
                <a:hlinkClick r:id="rId3"/>
              </a:rPr>
              <a:t>http</a:t>
            </a:r>
            <a:r>
              <a:rPr lang="hu-HU" sz="1000" dirty="0">
                <a:hlinkClick r:id="rId3"/>
              </a:rPr>
              <a:t>://</a:t>
            </a:r>
            <a:r>
              <a:rPr lang="hu-HU" sz="1000" dirty="0" smtClean="0">
                <a:hlinkClick r:id="rId3"/>
              </a:rPr>
              <a:t>innovativgeneracio.blog.hu/2014/03/21/validalas</a:t>
            </a:r>
            <a:r>
              <a:rPr lang="hu-HU" sz="1000" dirty="0" smtClean="0"/>
              <a:t> alapján </a:t>
            </a:r>
          </a:p>
          <a:p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837846" y="2319212"/>
            <a:ext cx="11354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hu-HU" b="1" dirty="0" smtClean="0"/>
              <a:t>„</a:t>
            </a:r>
            <a:r>
              <a:rPr lang="hu-HU" dirty="0"/>
              <a:t>A XEROX a piacra lépés előtt kutatást végzett, és a kutatás eredménye az lett, hogy nem működőképes a megoldásuk, mert ennyit nem fizet senki a gépekért. Mégis piacra léptek: A gépeket bérbe adták, és a másolatok után is kértek egy kis összeget. A megoldás hatalmas siker lett, és a felhasználók 1-1,5 év után több pénzt fizettek, mintha megvették volna a gépet.</a:t>
            </a:r>
          </a:p>
          <a:p>
            <a:pPr fontAlgn="base"/>
            <a:r>
              <a:rPr lang="hu-HU" b="1" dirty="0"/>
              <a:t>Az üzleti modell </a:t>
            </a:r>
            <a:r>
              <a:rPr lang="hu-HU" b="1" dirty="0" err="1"/>
              <a:t>validálásához</a:t>
            </a:r>
            <a:r>
              <a:rPr lang="hu-HU" b="1" dirty="0"/>
              <a:t> a váratlanra nyitott hozzáállással érdemes hozzáállni. Ki kell próbálni az alternatívákat, kísérletezni kell</a:t>
            </a:r>
            <a:r>
              <a:rPr lang="hu-HU" dirty="0"/>
              <a:t>, </a:t>
            </a:r>
            <a:r>
              <a:rPr lang="hu-HU" dirty="0">
                <a:hlinkClick r:id="rId4"/>
              </a:rPr>
              <a:t>A/B teszteket</a:t>
            </a:r>
            <a:r>
              <a:rPr lang="hu-HU" dirty="0"/>
              <a:t> végezni (egyszerre csak egy-egy dimenzióban tesztelni, és két megoldás közül a jobbat kikísérletezni), még akkor is, ha már van működő megoldás, hogy optimalizálni lehessen az üzleti működést</a:t>
            </a:r>
            <a:r>
              <a:rPr lang="hu-HU" dirty="0" smtClean="0"/>
              <a:t>.”</a:t>
            </a:r>
          </a:p>
          <a:p>
            <a:pPr fontAlgn="base"/>
            <a:endParaRPr lang="hu-HU" dirty="0"/>
          </a:p>
          <a:p>
            <a:pPr fontAlgn="base"/>
            <a:endParaRPr lang="hu-HU" dirty="0" smtClean="0"/>
          </a:p>
          <a:p>
            <a:pPr fontAlgn="base"/>
            <a:endParaRPr lang="hu-HU" dirty="0"/>
          </a:p>
          <a:p>
            <a:pPr fontAlgn="base"/>
            <a:r>
              <a:rPr lang="hu-HU" dirty="0" smtClean="0">
                <a:solidFill>
                  <a:srgbClr val="FF0000"/>
                </a:solidFill>
              </a:rPr>
              <a:t>- Az üzleti modellek építéséről későbbi előadások alkalmával részletesen beszélünk!</a:t>
            </a:r>
            <a:endParaRPr lang="hu-HU" dirty="0">
              <a:solidFill>
                <a:srgbClr val="FF0000"/>
              </a:solidFill>
            </a:endParaRPr>
          </a:p>
          <a:p>
            <a:pPr fontAlgn="base"/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0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validálás</a:t>
            </a:r>
            <a:r>
              <a:rPr lang="hu-HU" dirty="0" smtClean="0"/>
              <a:t> jelentősége – Apple sikertelen termékek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177727"/>
            <a:ext cx="2874645" cy="2155984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2506861"/>
            <a:ext cx="3441103" cy="170211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3" y="2109787"/>
            <a:ext cx="3185160" cy="2223924"/>
          </a:xfrm>
          <a:prstGeom prst="rect">
            <a:avLst/>
          </a:prstGeom>
        </p:spPr>
      </p:pic>
      <p:pic>
        <p:nvPicPr>
          <p:cNvPr id="1026" name="Picture 2" descr="https://img3.hvg.hu/image.aspx?id=f77b6589-9496-4be2-8fe1-b9d7a6804ffa&amp;view=7fcefbf8-ac48-4ee6-aef5-32203afa118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428474"/>
            <a:ext cx="1905317" cy="1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180" y="4245429"/>
            <a:ext cx="3459480" cy="1908892"/>
          </a:xfrm>
          <a:prstGeom prst="rect">
            <a:avLst/>
          </a:prstGeom>
        </p:spPr>
      </p:pic>
      <p:pic>
        <p:nvPicPr>
          <p:cNvPr id="1028" name="Picture 4" descr="https://img3.hvg.hu/image.aspx?id=0abe80fa-224f-4dfe-9211-b63937a72f4d&amp;view=7fcefbf8-ac48-4ee6-aef5-32203afa118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84" y="4552393"/>
            <a:ext cx="3592195" cy="20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2524" y="240375"/>
            <a:ext cx="2002155" cy="127637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1893" y="2346703"/>
            <a:ext cx="2588432" cy="1798036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1430" y="6384739"/>
            <a:ext cx="1093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Business </a:t>
            </a:r>
            <a:r>
              <a:rPr lang="hu-HU" dirty="0" err="1" smtClean="0"/>
              <a:t>insider</a:t>
            </a:r>
            <a:r>
              <a:rPr lang="hu-HU" dirty="0"/>
              <a:t> &amp; https://hvg.hu/tudomany/20141228_Ezek_minden_idok_legkudarcosabb_Appleter</a:t>
            </a:r>
          </a:p>
        </p:txBody>
      </p:sp>
    </p:spTree>
    <p:extLst>
      <p:ext uri="{BB962C8B-B14F-4D97-AF65-F5344CB8AC3E}">
        <p14:creationId xmlns:p14="http://schemas.microsoft.com/office/powerpoint/2010/main" val="3898280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-212270" y="854076"/>
            <a:ext cx="10782300" cy="3352800"/>
          </a:xfrm>
        </p:spPr>
        <p:txBody>
          <a:bodyPr/>
          <a:lstStyle/>
          <a:p>
            <a:pPr algn="ctr"/>
            <a:r>
              <a:rPr lang="hu-HU" sz="5400" dirty="0" smtClean="0"/>
              <a:t>Az ötletek egyedivé tétele, a termék megkülönböztetése a versenyben</a:t>
            </a:r>
            <a:endParaRPr lang="hu-HU" sz="54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5426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SZEMINÁRIUM: egyedi értékesítési ajánlat és megkülönböztetés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legtöbb piac egyre inkább globálissá, telítetté válik, a verseny pedig fokozódik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„olyasmit kell csinálni, amit más nem tud”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b="1" dirty="0" smtClean="0"/>
              <a:t>egyedi értékesítési ajánlat</a:t>
            </a:r>
            <a:r>
              <a:rPr lang="hu-HU" dirty="0" smtClean="0"/>
              <a:t> (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selling</a:t>
            </a:r>
            <a:r>
              <a:rPr lang="hu-HU" dirty="0" smtClean="0"/>
              <a:t> </a:t>
            </a:r>
            <a:r>
              <a:rPr lang="hu-HU" dirty="0" err="1" smtClean="0"/>
              <a:t>proposition</a:t>
            </a:r>
            <a:r>
              <a:rPr lang="hu-HU" dirty="0" smtClean="0"/>
              <a:t>, USP):  a verseny körülményei között a legtöbb vállalat stratégiája a megkülönböztetés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ym typeface="Wingdings" panose="05000000000000000000" pitchFamily="2" charset="2"/>
              </a:rPr>
              <a:t> olyasmit kínálunk a vevőnek, amit a versenytársak nem tudnak vagy egyszerűen csak nem ajánlanak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ym typeface="Wingdings" panose="05000000000000000000" pitchFamily="2" charset="2"/>
              </a:rPr>
              <a:t> megkülönböztető kulcstényező, jellemvonás, amely miatt a termék magasabb áron adható el, mint a versengő termékek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smtClean="0">
                <a:sym typeface="Wingdings" panose="05000000000000000000" pitchFamily="2" charset="2"/>
              </a:rPr>
              <a:t>az egyértelmű USP-t nehéz létrehozni és lemásolni, ez teszi egyedivé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9390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803" y="102447"/>
            <a:ext cx="10772775" cy="1658198"/>
          </a:xfrm>
        </p:spPr>
        <p:txBody>
          <a:bodyPr/>
          <a:lstStyle/>
          <a:p>
            <a:r>
              <a:rPr lang="hu-HU" dirty="0" smtClean="0"/>
              <a:t>SZEMINÁRIUM: egyedi értékesítési ajánlat és megkülönböztetés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4852" y="2157731"/>
            <a:ext cx="10753725" cy="4050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terméket vagy szolgáltatást a működés minden szintjén meg kell különböztetni a versenytársakétól: a nyersanyag kitermeléstől az értékesítés utáni szolgáltatásokig.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erős egyedi értékesítési ajánlat: </a:t>
            </a:r>
            <a:r>
              <a:rPr lang="hu-HU" dirty="0" err="1" smtClean="0"/>
              <a:t>Nespresso</a:t>
            </a:r>
            <a:r>
              <a:rPr lang="hu-HU" dirty="0" smtClean="0"/>
              <a:t>, </a:t>
            </a:r>
            <a:r>
              <a:rPr lang="hu-HU" dirty="0" err="1" smtClean="0"/>
              <a:t>Crocs</a:t>
            </a:r>
            <a:r>
              <a:rPr lang="hu-HU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ym typeface="Wingdings" panose="05000000000000000000" pitchFamily="2" charset="2"/>
              </a:rPr>
              <a:t> erősebb vásárlói hűség és az árazás nagyobb rugalmassága, versenyelőny, távoltartás az alacsonyabb árak versenyétől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ym typeface="Wingdings" panose="05000000000000000000" pitchFamily="2" charset="2"/>
              </a:rPr>
              <a:t> IKEA: élmény az áruház, mintaberendezés, mégis variálás lehetősége, az összeszerelés élménye – spontán vásárlásokra ösztönöz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err="1" smtClean="0">
                <a:sym typeface="Wingdings" panose="05000000000000000000" pitchFamily="2" charset="2"/>
              </a:rPr>
              <a:t>M&amp;M’s</a:t>
            </a:r>
            <a:r>
              <a:rPr lang="hu-HU" dirty="0" smtClean="0">
                <a:sym typeface="Wingdings" panose="05000000000000000000" pitchFamily="2" charset="2"/>
              </a:rPr>
              <a:t>: „Csak a szádban olvad, nem a kezedben!” </a:t>
            </a:r>
          </a:p>
          <a:p>
            <a:pPr marL="0" indent="0">
              <a:buNone/>
            </a:pPr>
            <a:r>
              <a:rPr lang="hu-HU" sz="1200" dirty="0" smtClean="0">
                <a:sym typeface="Wingdings" panose="05000000000000000000" pitchFamily="2" charset="2"/>
              </a:rPr>
              <a:t>Forrás: </a:t>
            </a:r>
            <a:r>
              <a:rPr lang="hu-HU" sz="1200" dirty="0"/>
              <a:t>Andó Éva (Ford.): A business nagykönyve, HVG Könyvek, </a:t>
            </a:r>
            <a:r>
              <a:rPr lang="hu-HU" sz="1200" dirty="0" smtClean="0"/>
              <a:t>2017, 28-29.o.</a:t>
            </a:r>
            <a:endParaRPr lang="hu-HU" sz="1200" dirty="0"/>
          </a:p>
          <a:p>
            <a:pPr marL="0" indent="0">
              <a:buNone/>
            </a:pPr>
            <a:endParaRPr lang="hu-HU" sz="1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hu-HU" dirty="0" smtClean="0">
              <a:sym typeface="Wingdings" panose="05000000000000000000" pitchFamily="2" charset="2"/>
            </a:endParaRPr>
          </a:p>
        </p:txBody>
      </p:sp>
      <p:pic>
        <p:nvPicPr>
          <p:cNvPr id="4" name="Kép 3" descr="File:&lt;strong&gt;Nespresso&lt;/strong&gt;-logo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05" y="4977642"/>
            <a:ext cx="3294898" cy="1880357"/>
          </a:xfrm>
          <a:prstGeom prst="rect">
            <a:avLst/>
          </a:prstGeom>
        </p:spPr>
      </p:pic>
      <p:pic>
        <p:nvPicPr>
          <p:cNvPr id="5" name="Kép 4" descr="File:&lt;strong&gt;IKEA&lt;/strong&gt; Singapore.jp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26" y="22125"/>
            <a:ext cx="2847474" cy="2135606"/>
          </a:xfrm>
          <a:prstGeom prst="rect">
            <a:avLst/>
          </a:prstGeom>
        </p:spPr>
      </p:pic>
      <p:pic>
        <p:nvPicPr>
          <p:cNvPr id="6" name="Kép 5" descr="File:&lt;strong&gt;M&amp;M&lt;/strong&gt;'s Plain.jpg -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59" y="2876888"/>
            <a:ext cx="2193541" cy="19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9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SZEMINÁRIUM: A megkülönböztetés fenntartása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274" y="2172169"/>
            <a:ext cx="10753725" cy="3766185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kialakított egyediség – akár funkcionális, akár érzelmi tulajdonságokra épül – törődésre, védelemre szorul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folyamatos harcot kell vívni, hogy kitűnjünk a tömegből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mobiltelefon-piacon az érintőképernyő bevezetése az Apple </a:t>
            </a:r>
            <a:r>
              <a:rPr lang="hu-HU" dirty="0" err="1" smtClean="0"/>
              <a:t>Iphone</a:t>
            </a:r>
            <a:r>
              <a:rPr lang="hu-HU" dirty="0" smtClean="0"/>
              <a:t> megkülönböztető tulajdonsága volt, mára a legtöbb okostelefon közös jellemzője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gyakori, h a megkülönböztetés csak egy ideig működik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mára az Apple és a Samsung vitái bizonyítják, h az egyediség néha vitatott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folyamatos fejlesztésre van szükség, folyamatos megújulásra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egyediség hangsúlyozását a jó marketingstratégia segítheti *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smtClean="0"/>
              <a:t>* Marketingről későbbi előadások során lesz szó</a:t>
            </a:r>
            <a:endParaRPr lang="hu-HU" dirty="0"/>
          </a:p>
        </p:txBody>
      </p:sp>
      <p:pic>
        <p:nvPicPr>
          <p:cNvPr id="4" name="Kép 3" descr="File:Logo &lt;strong&gt;samsung&lt;/strong&gt; 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19" y="5176287"/>
            <a:ext cx="3481881" cy="1636294"/>
          </a:xfrm>
          <a:prstGeom prst="rect">
            <a:avLst/>
          </a:prstGeom>
        </p:spPr>
      </p:pic>
      <p:pic>
        <p:nvPicPr>
          <p:cNvPr id="5" name="Kép 4" descr="&lt;strong&gt;iPhone&lt;/strong&gt; apple by karanaero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867" y="9144"/>
            <a:ext cx="1711569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4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6201" y="353482"/>
            <a:ext cx="10772775" cy="1658198"/>
          </a:xfrm>
        </p:spPr>
        <p:txBody>
          <a:bodyPr>
            <a:noAutofit/>
          </a:bodyPr>
          <a:lstStyle/>
          <a:p>
            <a:r>
              <a:rPr lang="hu-HU" sz="4400" dirty="0" smtClean="0"/>
              <a:t>SZEMINÁRIUM: Az ötlet </a:t>
            </a:r>
            <a:r>
              <a:rPr lang="hu-HU" sz="4400" dirty="0" err="1" smtClean="0"/>
              <a:t>validálása</a:t>
            </a:r>
            <a:r>
              <a:rPr lang="hu-HU" sz="4400" dirty="0" smtClean="0"/>
              <a:t>, folyamatos </a:t>
            </a:r>
            <a:r>
              <a:rPr lang="hu-HU" sz="4400" dirty="0" err="1" smtClean="0"/>
              <a:t>továbbfejlesztés</a:t>
            </a:r>
            <a:r>
              <a:rPr lang="hu-HU" sz="4400" dirty="0" smtClean="0"/>
              <a:t>, visszajelzések beépítése és változó piaci körülmények</a:t>
            </a:r>
            <a:endParaRPr lang="hu-HU" sz="44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95251" y="2439944"/>
            <a:ext cx="10753725" cy="3766185"/>
          </a:xfrm>
        </p:spPr>
        <p:txBody>
          <a:bodyPr/>
          <a:lstStyle/>
          <a:p>
            <a:r>
              <a:rPr lang="hu-HU" b="1" dirty="0" smtClean="0">
                <a:solidFill>
                  <a:srgbClr val="C00000"/>
                </a:solidFill>
              </a:rPr>
              <a:t>A LEGO története:</a:t>
            </a:r>
          </a:p>
          <a:p>
            <a:endParaRPr lang="hu-HU" dirty="0"/>
          </a:p>
          <a:p>
            <a:r>
              <a:rPr lang="hu-HU" dirty="0"/>
              <a:t>https://www.youtube.com/watch?v=fVV8Q9fYagE</a:t>
            </a:r>
          </a:p>
        </p:txBody>
      </p:sp>
    </p:spTree>
    <p:extLst>
      <p:ext uri="{BB962C8B-B14F-4D97-AF65-F5344CB8AC3E}">
        <p14:creationId xmlns:p14="http://schemas.microsoft.com/office/powerpoint/2010/main" val="3971255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LEGO történet és ötlet elemzése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Milyen piaci körülmények befolyásolták a termék kialakulását?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 tette a különböző fázisokban eladhatóvá, egyedivé?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Milyen tudás vezetett a termék kialakításához?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Hányszor és milyen okból módosult a termék?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28782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E79022-DA22-4182-BFFB-EB1A7FE3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Hazai példa –ötlet, véletlen felfedezés, egymás mellé rendelés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E24EFE-24CB-4ACD-B173-77754A93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https://forbes.hu/uzlet/konyhafelujitasnak-indult-3d-mobilapp-lett-a-vege-magyar-fejlesztoktol/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82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7D03E4-4CB4-4BAC-8B2F-C5579F6C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hatékonyságra épülő döntéshozatal főbb elvei (</a:t>
            </a:r>
            <a:r>
              <a:rPr lang="hu-HU" dirty="0" err="1"/>
              <a:t>effectuation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55D3A6-A423-492E-A886-2F91521F3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157731"/>
            <a:ext cx="10753725" cy="376618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4) </a:t>
            </a:r>
            <a:r>
              <a:rPr lang="hu-HU" b="1" dirty="0" err="1">
                <a:solidFill>
                  <a:schemeClr val="accent1">
                    <a:lumMod val="75000"/>
                  </a:schemeClr>
                </a:solidFill>
              </a:rPr>
              <a:t>patchwork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– hálózat: </a:t>
            </a:r>
            <a:r>
              <a:rPr lang="hu-HU" dirty="0"/>
              <a:t>a vállalkozó együttműködésekre épít, az előzetes </a:t>
            </a:r>
            <a:r>
              <a:rPr lang="hu-HU" dirty="0" err="1"/>
              <a:t>elköteleződések</a:t>
            </a:r>
            <a:r>
              <a:rPr lang="hu-HU" dirty="0"/>
              <a:t> segítik csökkenteni a bizonytalanságot, és az együttműködések révén új piaci lehetőségekre is fény vetülhet</a:t>
            </a:r>
          </a:p>
          <a:p>
            <a:endParaRPr lang="hu-HU" dirty="0"/>
          </a:p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5) ‚pilóta a repülőben’: </a:t>
            </a:r>
            <a:r>
              <a:rPr lang="hu-HU" dirty="0">
                <a:solidFill>
                  <a:schemeClr val="tx1"/>
                </a:solidFill>
              </a:rPr>
              <a:t>tevékenységeik fókuszálásával és saját kontroll alatti tartásával, a kísérletező vállalkozók tudják, hogy vállalkozási tevékenységüknek pozitív kimenetele lesz. És tudják azt is, hogy a jövő nem megjósolható, de megteremthető.</a:t>
            </a:r>
            <a:endParaRPr lang="hu-HU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CB89EDD-6C1D-4BEE-974F-BABE718B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07" y="1460898"/>
            <a:ext cx="5877424" cy="36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33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00766" y="0"/>
            <a:ext cx="10772775" cy="1658198"/>
          </a:xfrm>
        </p:spPr>
        <p:txBody>
          <a:bodyPr/>
          <a:lstStyle/>
          <a:p>
            <a:r>
              <a:rPr lang="hu-HU" dirty="0" err="1" smtClean="0"/>
              <a:t>Validation</a:t>
            </a:r>
            <a:r>
              <a:rPr lang="hu-HU" dirty="0" smtClean="0"/>
              <a:t> </a:t>
            </a:r>
            <a:r>
              <a:rPr lang="hu-HU" dirty="0" err="1" smtClean="0"/>
              <a:t>board</a:t>
            </a:r>
            <a:r>
              <a:rPr lang="hu-HU" dirty="0" smtClean="0"/>
              <a:t> – logikai keretrendszer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0" y="1110343"/>
            <a:ext cx="10058400" cy="5657850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1221240" y="1752600"/>
            <a:ext cx="10502674" cy="2090057"/>
          </a:xfrm>
          <a:prstGeom prst="ellipse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0883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87886A-F016-4F21-BEC0-88487703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accent1">
                    <a:lumMod val="75000"/>
                  </a:schemeClr>
                </a:solidFill>
              </a:rPr>
              <a:t>Ajánlás: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Validation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board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</a:rPr>
              <a:t> –elméleti összefüggések és 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CD0F82-5D0A-439C-A373-0F51D420C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21" y="2397441"/>
            <a:ext cx="10753725" cy="3766185"/>
          </a:xfrm>
        </p:spPr>
        <p:txBody>
          <a:bodyPr/>
          <a:lstStyle/>
          <a:p>
            <a:r>
              <a:rPr lang="hu-HU" dirty="0"/>
              <a:t>Video 1: </a:t>
            </a:r>
            <a:r>
              <a:rPr lang="en-US" dirty="0">
                <a:hlinkClick r:id="rId2"/>
              </a:rPr>
              <a:t>How to Use the Validation Board</a:t>
            </a:r>
            <a:endParaRPr lang="hu-HU" dirty="0"/>
          </a:p>
          <a:p>
            <a:r>
              <a:rPr lang="hu-HU" dirty="0"/>
              <a:t>https://www.youtube.com/watch?v=B5iMIAkESO4</a:t>
            </a:r>
          </a:p>
          <a:p>
            <a:r>
              <a:rPr lang="hu-HU" dirty="0"/>
              <a:t>Video2: </a:t>
            </a:r>
            <a:r>
              <a:rPr lang="en-US" dirty="0">
                <a:hlinkClick r:id="rId3"/>
              </a:rPr>
              <a:t>How Trevor Saved $10,000 validation</a:t>
            </a:r>
            <a:endParaRPr lang="hu-HU" dirty="0"/>
          </a:p>
          <a:p>
            <a:r>
              <a:rPr lang="hu-HU" dirty="0"/>
              <a:t>https://www.youtube.com/watch?v=8rRL5X7k2pY</a:t>
            </a:r>
          </a:p>
          <a:p>
            <a:r>
              <a:rPr lang="hu-HU" dirty="0"/>
              <a:t>Video3: </a:t>
            </a:r>
            <a:r>
              <a:rPr lang="hu-HU" dirty="0" err="1">
                <a:hlinkClick r:id="rId4"/>
              </a:rPr>
              <a:t>Javeline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Board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Tutorial</a:t>
            </a:r>
            <a:r>
              <a:rPr lang="hu-HU" dirty="0">
                <a:hlinkClick r:id="rId4"/>
              </a:rPr>
              <a:t> </a:t>
            </a:r>
            <a:r>
              <a:rPr lang="hu-HU" dirty="0" err="1">
                <a:hlinkClick r:id="rId4"/>
              </a:rPr>
              <a:t>validation</a:t>
            </a:r>
            <a:endParaRPr lang="hu-HU" dirty="0"/>
          </a:p>
          <a:p>
            <a:r>
              <a:rPr lang="hu-HU" dirty="0"/>
              <a:t>https://www.youtube.com/watch?v=QbMw1rmXfsI</a:t>
            </a:r>
          </a:p>
        </p:txBody>
      </p:sp>
    </p:spTree>
    <p:extLst>
      <p:ext uri="{BB962C8B-B14F-4D97-AF65-F5344CB8AC3E}">
        <p14:creationId xmlns:p14="http://schemas.microsoft.com/office/powerpoint/2010/main" val="286711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>
                <a:solidFill>
                  <a:srgbClr val="FF0000"/>
                </a:solidFill>
              </a:rPr>
              <a:t>Felhasznált források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hu-HU" dirty="0" smtClean="0">
                <a:hlinkClick r:id="rId2"/>
              </a:rPr>
              <a:t>https</a:t>
            </a:r>
            <a:r>
              <a:rPr lang="hu-HU" dirty="0">
                <a:hlinkClick r:id="rId2"/>
              </a:rPr>
              <a:t>://</a:t>
            </a:r>
            <a:r>
              <a:rPr lang="hu-HU" dirty="0" smtClean="0">
                <a:hlinkClick r:id="rId2"/>
              </a:rPr>
              <a:t>gurushots.com/photo/139da039517638e3de97a15157fa06c6</a:t>
            </a:r>
            <a:endParaRPr lang="hu-HU" dirty="0" smtClean="0"/>
          </a:p>
          <a:p>
            <a:r>
              <a:rPr lang="hu-HU" dirty="0" smtClean="0">
                <a:hlinkClick r:id="rId3"/>
              </a:rPr>
              <a:t>https</a:t>
            </a:r>
            <a:r>
              <a:rPr lang="hu-HU" dirty="0">
                <a:hlinkClick r:id="rId3"/>
              </a:rPr>
              <a:t>://</a:t>
            </a:r>
            <a:r>
              <a:rPr lang="hu-HU" dirty="0" smtClean="0">
                <a:hlinkClick r:id="rId3"/>
              </a:rPr>
              <a:t>gurushots.com/photo/d3c1948254f88822eff65e4e99b27bd5</a:t>
            </a:r>
            <a:endParaRPr lang="hu-HU" dirty="0" smtClean="0"/>
          </a:p>
          <a:p>
            <a:r>
              <a:rPr lang="hu-HU" dirty="0" smtClean="0">
                <a:solidFill>
                  <a:prstClr val="black"/>
                </a:solidFill>
                <a:latin typeface="Calibri Light" panose="020F0302020204030204"/>
                <a:hlinkClick r:id="rId4"/>
              </a:rPr>
              <a:t>www.leandesign.hu</a:t>
            </a:r>
            <a:endParaRPr lang="hu-HU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hu-HU" dirty="0">
                <a:solidFill>
                  <a:prstClr val="black"/>
                </a:solidFill>
                <a:latin typeface="Calibri Light" panose="020F0302020204030204"/>
                <a:hlinkClick r:id="rId5"/>
              </a:rPr>
              <a:t>https://www.sharetribe.com/academy/how-to-build-a-minimum-viable-platform</a:t>
            </a:r>
            <a:r>
              <a:rPr lang="hu-HU" dirty="0" smtClean="0">
                <a:solidFill>
                  <a:prstClr val="black"/>
                </a:solidFill>
                <a:latin typeface="Calibri Light" panose="020F0302020204030204"/>
                <a:hlinkClick r:id="rId5"/>
              </a:rPr>
              <a:t>/</a:t>
            </a:r>
            <a:endParaRPr lang="hu-HU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hu-HU" dirty="0" smtClean="0"/>
              <a:t>https://www.youtube.com/watch?v=B5iMIAkESO4</a:t>
            </a:r>
          </a:p>
          <a:p>
            <a:r>
              <a:rPr lang="hu-HU" dirty="0" smtClean="0"/>
              <a:t>https://www.youtube.com/watch?v=8rRL5X7k2pY</a:t>
            </a:r>
          </a:p>
          <a:p>
            <a:r>
              <a:rPr lang="hu-HU" dirty="0" smtClean="0">
                <a:hlinkClick r:id="rId6"/>
              </a:rPr>
              <a:t>https://www.youtube.com/watch?v=QbMw1rmXfsI</a:t>
            </a:r>
            <a:endParaRPr lang="hu-HU" dirty="0" smtClean="0"/>
          </a:p>
          <a:p>
            <a:r>
              <a:rPr lang="hu-HU" dirty="0" smtClean="0">
                <a:hlinkClick r:id="rId7"/>
              </a:rPr>
              <a:t>http://innovativgeneracio.blog.hu/2014/10/25/ha_csak_egy_dolgot_csinalsz_validalas</a:t>
            </a:r>
            <a:endParaRPr lang="hu-HU" dirty="0"/>
          </a:p>
          <a:p>
            <a:r>
              <a:rPr lang="hu-HU" dirty="0" smtClean="0"/>
              <a:t> </a:t>
            </a:r>
            <a:r>
              <a:rPr lang="hu-HU" dirty="0" smtClean="0">
                <a:hlinkClick r:id="rId8"/>
              </a:rPr>
              <a:t>http://innovativgeneracio.blog.hu/2014/03/21/validalas</a:t>
            </a:r>
            <a:endParaRPr lang="hu-HU" dirty="0" smtClean="0"/>
          </a:p>
          <a:p>
            <a:r>
              <a:rPr lang="hu-HU" dirty="0" smtClean="0"/>
              <a:t>https://www.youtube.com/watch?v=fVV8Q9fYagE</a:t>
            </a:r>
          </a:p>
          <a:p>
            <a:r>
              <a:rPr lang="hu-HU" dirty="0" smtClean="0">
                <a:hlinkClick r:id="rId9"/>
              </a:rPr>
              <a:t>https://forbes.hu/uzlet/konyhafelujitasnak-indult-3d-mobilapp-lett-a-vege-magyar-fejlesztoktol/</a:t>
            </a:r>
            <a:endParaRPr lang="hu-HU" dirty="0" smtClean="0"/>
          </a:p>
          <a:p>
            <a:r>
              <a:rPr lang="hu-HU" dirty="0" smtClean="0"/>
              <a:t>I&amp;E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Blueprint</a:t>
            </a:r>
            <a:r>
              <a:rPr lang="hu-HU" dirty="0" smtClean="0"/>
              <a:t>, EIT Digital, 2016</a:t>
            </a:r>
          </a:p>
          <a:p>
            <a:r>
              <a:rPr lang="hu-HU" dirty="0" err="1" smtClean="0"/>
              <a:t>Sarah</a:t>
            </a:r>
            <a:r>
              <a:rPr lang="hu-HU" dirty="0" smtClean="0"/>
              <a:t> </a:t>
            </a:r>
            <a:r>
              <a:rPr lang="hu-HU" dirty="0" err="1" smtClean="0"/>
              <a:t>Sarasvathy</a:t>
            </a:r>
            <a:r>
              <a:rPr lang="hu-HU" dirty="0" smtClean="0"/>
              <a:t>: </a:t>
            </a:r>
            <a:r>
              <a:rPr lang="hu-HU" dirty="0" err="1" smtClean="0"/>
              <a:t>Effectual</a:t>
            </a:r>
            <a:r>
              <a:rPr lang="hu-HU" dirty="0" smtClean="0"/>
              <a:t> </a:t>
            </a:r>
            <a:r>
              <a:rPr lang="hu-HU" dirty="0" err="1" smtClean="0"/>
              <a:t>entrepreneurship</a:t>
            </a:r>
            <a:r>
              <a:rPr lang="hu-HU" dirty="0" smtClean="0"/>
              <a:t>, Taylor and Francis, 2010</a:t>
            </a:r>
          </a:p>
          <a:p>
            <a:r>
              <a:rPr lang="hu-HU"/>
              <a:t>Andó Éva (Ford.): A business nagykönyve, HVG Könyvek, 2017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574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E88D93A-E68E-4ED7-8FD5-35DC874D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2" t="22137" r="33105" b="24719"/>
          <a:stretch/>
        </p:blipFill>
        <p:spPr>
          <a:xfrm>
            <a:off x="7108723" y="3215149"/>
            <a:ext cx="4925962" cy="36428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93C5B3B-8FFE-43F5-A637-2F8FECCD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hu-HU" dirty="0"/>
              <a:t>Ok-okozati összefüggésekre építő </a:t>
            </a:r>
            <a:r>
              <a:rPr lang="hu-HU" dirty="0" smtClean="0"/>
              <a:t>döntéshozatal (</a:t>
            </a:r>
            <a:r>
              <a:rPr lang="hu-HU" dirty="0" err="1" smtClean="0"/>
              <a:t>causation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93A385-67C8-4562-B74F-89E6EA62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vállalkozó egy speciális várható kimenetellel tervez és megpróbálja megtervezni a lehetséges jövőt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végkimenetel tehát adott, és a vállalkozó azon cél elérése érdekében próbálja megteremteni a szükséges erőforrásokat (az előző megközelítéssel ellentétben, amely szerint abból indulunk ki és az alapján kezdünk </a:t>
            </a:r>
            <a:r>
              <a:rPr lang="hu-HU" dirty="0" err="1"/>
              <a:t>ötletelni</a:t>
            </a:r>
            <a:r>
              <a:rPr lang="hu-HU" dirty="0"/>
              <a:t>, hogy milyen erőforrásokkal rendelkezünk)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előre megvan tehát a „recept”</a:t>
            </a:r>
          </a:p>
        </p:txBody>
      </p:sp>
    </p:spTree>
    <p:extLst>
      <p:ext uri="{BB962C8B-B14F-4D97-AF65-F5344CB8AC3E}">
        <p14:creationId xmlns:p14="http://schemas.microsoft.com/office/powerpoint/2010/main" val="23542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8DFEAAE-FCA8-4EF5-BC06-169F87A83FA2}"/>
              </a:ext>
            </a:extLst>
          </p:cNvPr>
          <p:cNvGrpSpPr/>
          <p:nvPr/>
        </p:nvGrpSpPr>
        <p:grpSpPr>
          <a:xfrm>
            <a:off x="2835110" y="-1937718"/>
            <a:ext cx="9984658" cy="9231053"/>
            <a:chOff x="1443632" y="-1354622"/>
            <a:chExt cx="9984658" cy="9231053"/>
          </a:xfrm>
        </p:grpSpPr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6D5A206E-B9CD-46CD-B68E-630141CD4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870" t="31454" r="25000" b="25580"/>
            <a:stretch/>
          </p:blipFill>
          <p:spPr>
            <a:xfrm>
              <a:off x="1443632" y="-1354622"/>
              <a:ext cx="9984658" cy="9231053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A9489925-85DE-4B6F-8E44-F0BF78A8630D}"/>
                </a:ext>
              </a:extLst>
            </p:cNvPr>
            <p:cNvSpPr txBox="1"/>
            <p:nvPr/>
          </p:nvSpPr>
          <p:spPr>
            <a:xfrm>
              <a:off x="2747477" y="3773042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Erőforrások</a:t>
              </a:r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50B13138-BAB7-4584-AD82-CA70E623F340}"/>
                </a:ext>
              </a:extLst>
            </p:cNvPr>
            <p:cNvSpPr txBox="1"/>
            <p:nvPr/>
          </p:nvSpPr>
          <p:spPr>
            <a:xfrm>
              <a:off x="5869857" y="3849987"/>
              <a:ext cx="1523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Vállalkozói interakciók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46694EA4-E897-488A-8CBF-1E816DDC7DA2}"/>
                </a:ext>
              </a:extLst>
            </p:cNvPr>
            <p:cNvSpPr txBox="1"/>
            <p:nvPr/>
          </p:nvSpPr>
          <p:spPr>
            <a:xfrm>
              <a:off x="7285701" y="3858785"/>
              <a:ext cx="1523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Elköteleződé-</a:t>
              </a:r>
              <a:r>
                <a:rPr kumimoji="0" lang="hu-HU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sek</a:t>
              </a:r>
              <a:endPara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4A03183B-0621-4536-AE5D-5FB7909218FD}"/>
                </a:ext>
              </a:extLst>
            </p:cNvPr>
            <p:cNvSpPr txBox="1"/>
            <p:nvPr/>
          </p:nvSpPr>
          <p:spPr>
            <a:xfrm>
              <a:off x="8576931" y="3091628"/>
              <a:ext cx="1523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Új erőforrások</a:t>
              </a: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8125997A-7A8E-4143-96D4-D35D69B12F9B}"/>
                </a:ext>
              </a:extLst>
            </p:cNvPr>
            <p:cNvSpPr txBox="1"/>
            <p:nvPr/>
          </p:nvSpPr>
          <p:spPr>
            <a:xfrm>
              <a:off x="8682948" y="4771306"/>
              <a:ext cx="1523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Új célok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DFCF79D-C8BB-4BBE-A2D7-39665AA96929}"/>
                </a:ext>
              </a:extLst>
            </p:cNvPr>
            <p:cNvSpPr txBox="1"/>
            <p:nvPr/>
          </p:nvSpPr>
          <p:spPr>
            <a:xfrm>
              <a:off x="6927035" y="6053550"/>
              <a:ext cx="1523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Új termékek, cégek és piacok</a:t>
              </a: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F308C8F8-2391-4561-9EFB-F1CC8BFEB8DC}"/>
                </a:ext>
              </a:extLst>
            </p:cNvPr>
            <p:cNvSpPr txBox="1"/>
            <p:nvPr/>
          </p:nvSpPr>
          <p:spPr>
            <a:xfrm>
              <a:off x="3458498" y="5382466"/>
              <a:ext cx="1523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Meglepetés faktor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0A0A46F9-B62F-4240-9B40-6DE29C7530F2}"/>
                </a:ext>
              </a:extLst>
            </p:cNvPr>
            <p:cNvSpPr txBox="1"/>
            <p:nvPr/>
          </p:nvSpPr>
          <p:spPr>
            <a:xfrm>
              <a:off x="2615168" y="1870528"/>
              <a:ext cx="4582258" cy="8309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 hatékony döntéshozatali mechanizmus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122BD1E-2012-4014-BE39-1F38B5A4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09" y="-71272"/>
            <a:ext cx="10772775" cy="1658198"/>
          </a:xfrm>
        </p:spPr>
        <p:txBody>
          <a:bodyPr>
            <a:normAutofit/>
          </a:bodyPr>
          <a:lstStyle/>
          <a:p>
            <a:r>
              <a:rPr lang="hu-HU" sz="4400" dirty="0"/>
              <a:t>A hatékonyságra épülő döntéshozatal /</a:t>
            </a:r>
            <a:r>
              <a:rPr lang="hu-HU" sz="4400" dirty="0" err="1"/>
              <a:t>effectuation</a:t>
            </a:r>
            <a:r>
              <a:rPr lang="hu-HU" sz="4400" dirty="0"/>
              <a:t>/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A2A7A2B-01B2-4A85-B33D-7CA1C5742D83}"/>
              </a:ext>
            </a:extLst>
          </p:cNvPr>
          <p:cNvSpPr txBox="1"/>
          <p:nvPr/>
        </p:nvSpPr>
        <p:spPr>
          <a:xfrm>
            <a:off x="0" y="6358467"/>
            <a:ext cx="18441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Source:effectuation.org</a:t>
            </a:r>
            <a:endParaRPr kumimoji="0" lang="hu-HU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B7C733C-BB9B-4353-8C2D-72A60C426DF5}"/>
              </a:ext>
            </a:extLst>
          </p:cNvPr>
          <p:cNvSpPr txBox="1"/>
          <p:nvPr/>
        </p:nvSpPr>
        <p:spPr>
          <a:xfrm>
            <a:off x="5815706" y="326689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Célok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B4FFA0C-3909-4255-8214-DE8C953AEF7D}"/>
              </a:ext>
            </a:extLst>
          </p:cNvPr>
          <p:cNvSpPr txBox="1"/>
          <p:nvPr/>
        </p:nvSpPr>
        <p:spPr>
          <a:xfrm>
            <a:off x="5712115" y="3772712"/>
            <a:ext cx="152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Megengedhető veszteség</a:t>
            </a:r>
          </a:p>
        </p:txBody>
      </p:sp>
    </p:spTree>
    <p:extLst>
      <p:ext uri="{BB962C8B-B14F-4D97-AF65-F5344CB8AC3E}">
        <p14:creationId xmlns:p14="http://schemas.microsoft.com/office/powerpoint/2010/main" val="28386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F062E0-467A-4381-BD8A-EF1C2F2C0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3229709"/>
            <a:ext cx="10782300" cy="3352800"/>
          </a:xfrm>
        </p:spPr>
        <p:txBody>
          <a:bodyPr/>
          <a:lstStyle/>
          <a:p>
            <a:r>
              <a:rPr lang="hu-HU" sz="7200" dirty="0"/>
              <a:t>Különböző módszerek a vállalkozás lehetőségeinek a feltárására</a:t>
            </a:r>
            <a:br>
              <a:rPr lang="hu-HU" sz="7200" dirty="0"/>
            </a:br>
            <a:r>
              <a:rPr lang="hu-HU" sz="7200" dirty="0"/>
              <a:t/>
            </a:r>
            <a:br>
              <a:rPr lang="hu-HU" sz="7200" dirty="0"/>
            </a:br>
            <a:r>
              <a:rPr lang="hu-HU" sz="7200" dirty="0"/>
              <a:t/>
            </a:r>
            <a:br>
              <a:rPr lang="hu-HU" sz="7200" dirty="0"/>
            </a:br>
            <a:r>
              <a:rPr lang="hu-HU" sz="2000" dirty="0"/>
              <a:t>Forrás: </a:t>
            </a:r>
            <a:r>
              <a:rPr lang="hu-HU" sz="2000" dirty="0" err="1"/>
              <a:t>Sarasvathy</a:t>
            </a:r>
            <a:r>
              <a:rPr lang="hu-HU" sz="2000" dirty="0"/>
              <a:t> és I&amp;E </a:t>
            </a:r>
            <a:r>
              <a:rPr lang="hu-HU" sz="2000" dirty="0" err="1"/>
              <a:t>Basics</a:t>
            </a:r>
            <a:r>
              <a:rPr lang="hu-HU" sz="2000" dirty="0"/>
              <a:t> </a:t>
            </a:r>
            <a:r>
              <a:rPr lang="hu-HU" sz="2000" dirty="0" err="1"/>
              <a:t>blueprint</a:t>
            </a:r>
            <a:r>
              <a:rPr lang="hu-HU" sz="2000" dirty="0"/>
              <a:t> alapján saját szerkesztés</a:t>
            </a:r>
            <a:br>
              <a:rPr lang="hu-HU" sz="2000" dirty="0"/>
            </a:b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592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3482</Words>
  <Application>Microsoft Office PowerPoint</Application>
  <PresentationFormat>Szélesvásznú</PresentationFormat>
  <Paragraphs>432</Paragraphs>
  <Slides>63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Wingdings</vt:lpstr>
      <vt:lpstr>Nagyvárosi</vt:lpstr>
      <vt:lpstr>Innovatív vállalkozás menedzsment </vt:lpstr>
      <vt:lpstr>Mai elméletek és feladatok</vt:lpstr>
      <vt:lpstr>Az innovatív vállalkozásban felmerülő döntések – különböző megközelítések</vt:lpstr>
      <vt:lpstr>Vállalkozói döntések – Hatékonyságra épülő megközelítés</vt:lpstr>
      <vt:lpstr>A hatékonyságra épülő döntéshozatal főbb elvei (effectuation)</vt:lpstr>
      <vt:lpstr>A hatékonyságra épülő döntéshozatal főbb elvei (effectuation)</vt:lpstr>
      <vt:lpstr>Ok-okozati összefüggésekre építő döntéshozatal (causation)</vt:lpstr>
      <vt:lpstr>A hatékonyságra épülő döntéshozatal /effectuation/</vt:lpstr>
      <vt:lpstr>Különböző módszerek a vállalkozás lehetőségeinek a feltárására   Forrás: Sarasvathy és I&amp;E Basics blueprint alapján saját szerkesztés </vt:lpstr>
      <vt:lpstr>Lehetőség „felfedezés” vs. lehetőség alakítás</vt:lpstr>
      <vt:lpstr>Lehetőségek felfedezése</vt:lpstr>
      <vt:lpstr>Lehetőségek (ki)alakítása</vt:lpstr>
      <vt:lpstr>Vállalkozási lehetőségek közösség(ek) általi validálása</vt:lpstr>
      <vt:lpstr>Vállalkozási lehetőségek felfedezése vs. (ki)alakítása </vt:lpstr>
      <vt:lpstr>A keresés jelentősége a vállalkozási lehetőségek feltárásában</vt:lpstr>
      <vt:lpstr>Passzív hozzáállás  - lehetőségek megtalálása</vt:lpstr>
      <vt:lpstr>Lehetőségek megtalálása – aktív kereső hozzáállással </vt:lpstr>
      <vt:lpstr>Miért lehetséges, hogy egyes piaci szereplők feltárnak új vállalkozási lehetőségeket, mások pedig nem? </vt:lpstr>
      <vt:lpstr>Különbségek</vt:lpstr>
      <vt:lpstr>A megszerzett tudás szerepe a vállalkozási lehetőségek észlelésében</vt:lpstr>
      <vt:lpstr>Fontos tényezők a vállalkozási lehetőségek feltárásában</vt:lpstr>
      <vt:lpstr>A megszerzett tudás szerepe a vállalkozási lehetőségek feltárásában</vt:lpstr>
      <vt:lpstr>A megszerzett tudás szerepe a vállalkozási lehetőségek feltárásában</vt:lpstr>
      <vt:lpstr>A megszerzett tudás szerepe a vállalkozási lehetőségek (ki)alakításában</vt:lpstr>
      <vt:lpstr>A megszerzett tudás szerepe a vállalkozási lehetőségek (ki)alakításában</vt:lpstr>
      <vt:lpstr>A véletlen felfedezés szerepe a vállalkozási lehetőségek alakításában</vt:lpstr>
      <vt:lpstr>Mi is az a véletlen felfedezés?</vt:lpstr>
      <vt:lpstr>Véletlen felfedezések</vt:lpstr>
      <vt:lpstr>Véletlen felfedezés – másfajta hasznosítás - Post it</vt:lpstr>
      <vt:lpstr>Juxtapositioning – ellentétes egymás mellé helyezés</vt:lpstr>
      <vt:lpstr>PowerPoint-bemutató</vt:lpstr>
      <vt:lpstr>Juxtapositioning – ellentétes egymás mellé helyezés a termék egyediségének hangsúlyozására </vt:lpstr>
      <vt:lpstr>Vállalkozói ötletek validálása</vt:lpstr>
      <vt:lpstr>Vállalkozói ötletek piaci tesztelésének/validálásának lépései</vt:lpstr>
      <vt:lpstr>Vállalkozói ötletek piaci tesztelésének/validálásának lépései</vt:lpstr>
      <vt:lpstr>Vállalkozói ötletek piaci tesztelésének/validálásának lépései</vt:lpstr>
      <vt:lpstr>Vállalkozói ötletek piaci tesztelésének /validálásának lépései</vt:lpstr>
      <vt:lpstr>Vállalkozói ötletek piaci tesztelésének/validálásának lépései</vt:lpstr>
      <vt:lpstr>LEAN elvek az innovatív vállalkozási ötletek validálásában</vt:lpstr>
      <vt:lpstr>LEAN</vt:lpstr>
      <vt:lpstr>LEAN elvek az innovatív vállalkozási ötletek validálásában</vt:lpstr>
      <vt:lpstr>A LEAN módszer lényege – dolgozz okosabban, ne keményebben</vt:lpstr>
      <vt:lpstr>MVP – minimum viable product  / minimális látható-bemutatható termék/</vt:lpstr>
      <vt:lpstr>MVP – minimum viable product</vt:lpstr>
      <vt:lpstr>Minimum viable product</vt:lpstr>
      <vt:lpstr>Validation board –keretrendszer az MVP kifejlesztéséhez</vt:lpstr>
      <vt:lpstr>Ötletek piaci tesztelése/validálása – A Validation board logikája alapján</vt:lpstr>
      <vt:lpstr>Ötletek piaci tesztelése/validálása – A piac validálása (A Validation board logikája alapján)</vt:lpstr>
      <vt:lpstr>Ötletek piaci tesztelése/validálása –A piac validálása ( A Validation board logikája alapján)</vt:lpstr>
      <vt:lpstr>Ötletek piaci tesztelése/validálása –A megoldás validálása ( A Validation board logikája alapján)</vt:lpstr>
      <vt:lpstr>Ötletek piaci tesztelése/validálása –Az üzleti modell validálása (A Validation board logikája alapján)</vt:lpstr>
      <vt:lpstr>A validálás jelentősége – Apple sikertelen termékek</vt:lpstr>
      <vt:lpstr>Az ötletek egyedivé tétele, a termék megkülönböztetése a versenyben</vt:lpstr>
      <vt:lpstr>SZEMINÁRIUM: egyedi értékesítési ajánlat és megkülönböztetés</vt:lpstr>
      <vt:lpstr>SZEMINÁRIUM: egyedi értékesítési ajánlat és megkülönböztetés</vt:lpstr>
      <vt:lpstr>SZEMINÁRIUM: A megkülönböztetés fenntartása</vt:lpstr>
      <vt:lpstr>SZEMINÁRIUM: Az ötlet validálása, folyamatos továbbfejlesztés, visszajelzések beépítése és változó piaci körülmények</vt:lpstr>
      <vt:lpstr>A LEGO történet és ötlet elemzése</vt:lpstr>
      <vt:lpstr>Hazai példa –ötlet, véletlen felfedezés, egymás mellé rendelés</vt:lpstr>
      <vt:lpstr>PowerPoint-bemutató</vt:lpstr>
      <vt:lpstr>Validation board – logikai keretrendszer</vt:lpstr>
      <vt:lpstr>Ajánlás: Validation board –elméleti összefüggések és példák</vt:lpstr>
      <vt:lpstr>Felhasznált 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Barbara</cp:lastModifiedBy>
  <cp:revision>63</cp:revision>
  <dcterms:created xsi:type="dcterms:W3CDTF">2018-07-11T13:40:31Z</dcterms:created>
  <dcterms:modified xsi:type="dcterms:W3CDTF">2021-02-15T07:57:48Z</dcterms:modified>
</cp:coreProperties>
</file>